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56" r:id="rId2"/>
    <p:sldId id="276" r:id="rId3"/>
    <p:sldId id="295" r:id="rId4"/>
    <p:sldId id="283" r:id="rId5"/>
    <p:sldId id="285" r:id="rId6"/>
    <p:sldId id="296" r:id="rId7"/>
    <p:sldId id="301" r:id="rId8"/>
    <p:sldId id="298" r:id="rId9"/>
    <p:sldId id="287" r:id="rId10"/>
    <p:sldId id="286" r:id="rId11"/>
    <p:sldId id="268" r:id="rId12"/>
    <p:sldId id="292" r:id="rId13"/>
    <p:sldId id="275" r:id="rId14"/>
    <p:sldId id="291" r:id="rId15"/>
    <p:sldId id="277" r:id="rId16"/>
    <p:sldId id="304" r:id="rId17"/>
    <p:sldId id="293" r:id="rId18"/>
    <p:sldId id="305" r:id="rId19"/>
    <p:sldId id="299" r:id="rId20"/>
    <p:sldId id="302" r:id="rId21"/>
    <p:sldId id="303" r:id="rId22"/>
    <p:sldId id="290" r:id="rId23"/>
    <p:sldId id="306" r:id="rId24"/>
    <p:sldId id="309" r:id="rId25"/>
    <p:sldId id="310" r:id="rId26"/>
    <p:sldId id="312" r:id="rId27"/>
    <p:sldId id="313" r:id="rId28"/>
    <p:sldId id="311"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ky Sara" initials="LS" lastIdx="0" clrIdx="0">
    <p:extLst>
      <p:ext uri="{19B8F6BF-5375-455C-9EA6-DF929625EA0E}">
        <p15:presenceInfo xmlns:p15="http://schemas.microsoft.com/office/powerpoint/2012/main" userId="S-1-5-21-1804281988-1383226096-1233284464-83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0" autoAdjust="0"/>
    <p:restoredTop sz="94660"/>
  </p:normalViewPr>
  <p:slideViewPr>
    <p:cSldViewPr snapToGrid="0">
      <p:cViewPr varScale="1">
        <p:scale>
          <a:sx n="113" d="100"/>
          <a:sy n="113" d="100"/>
        </p:scale>
        <p:origin x="12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amtsv038\kul_daten\Kulturjahr%202020\Alle\03%20-%20Dachmarke\09%20-%20Dokumentation\Statistiken%20KJ-Projekte\Projektstarts%202020%20und%20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AT" sz="1000" b="0" i="0" baseline="0">
                <a:effectLst/>
              </a:rPr>
              <a:t>Wie sehr treffen die folgenden Aussagen auf ein Kulturjahr 2020 in Graz auf Sie zu?</a:t>
            </a:r>
            <a:endParaRPr lang="de-DE" sz="1000">
              <a:effectLst/>
            </a:endParaRPr>
          </a:p>
          <a:p>
            <a:pPr>
              <a:defRPr/>
            </a:pPr>
            <a:r>
              <a:rPr lang="de-AT" sz="800" b="0" i="0" baseline="0">
                <a:effectLst/>
              </a:rPr>
              <a:t>Basis: 754, geschlossene Fragestellung</a:t>
            </a:r>
            <a:endParaRPr lang="de-DE" sz="80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percentStacked"/>
        <c:varyColors val="0"/>
        <c:ser>
          <c:idx val="0"/>
          <c:order val="0"/>
          <c:tx>
            <c:strRef>
              <c:f>Nebenrechnungen!$M$25</c:f>
              <c:strCache>
                <c:ptCount val="1"/>
                <c:pt idx="0">
                  <c:v>trifft sehr zu</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Nebenrechnungen!$L$26:$L$29</c:f>
              <c:strCache>
                <c:ptCount val="4"/>
                <c:pt idx="0">
                  <c:v>Die Attraktivität der Region Graz wird durch das Kulturjahr 2020 gesteigert</c:v>
                </c:pt>
                <c:pt idx="1">
                  <c:v>Kunst und Kultur haben die Möglichkeit der Bevölkerung Mut und Zuversicht zu vermitteln</c:v>
                </c:pt>
                <c:pt idx="2">
                  <c:v>Ich erwarte mir, dass auch nach dem Kulturjahr 2020 Veranstaltungen zu wichtigen Themen unserer Zeit fortgesetzt werden</c:v>
                </c:pt>
                <c:pt idx="3">
                  <c:v>Kunst und Kultur sind unverzichtbar für eine funktionierende Gesellschaft</c:v>
                </c:pt>
              </c:strCache>
            </c:strRef>
          </c:cat>
          <c:val>
            <c:numRef>
              <c:f>Nebenrechnungen!$M$26:$M$29</c:f>
              <c:numCache>
                <c:formatCode>0%</c:formatCode>
                <c:ptCount val="4"/>
                <c:pt idx="0">
                  <c:v>0.24</c:v>
                </c:pt>
                <c:pt idx="1">
                  <c:v>0.31</c:v>
                </c:pt>
                <c:pt idx="2">
                  <c:v>0.41</c:v>
                </c:pt>
                <c:pt idx="3">
                  <c:v>0.55000000000000004</c:v>
                </c:pt>
              </c:numCache>
            </c:numRef>
          </c:val>
          <c:extLst>
            <c:ext xmlns:c16="http://schemas.microsoft.com/office/drawing/2014/chart" uri="{C3380CC4-5D6E-409C-BE32-E72D297353CC}">
              <c16:uniqueId val="{00000000-7A20-4916-B052-ABFAD5415FB2}"/>
            </c:ext>
          </c:extLst>
        </c:ser>
        <c:ser>
          <c:idx val="1"/>
          <c:order val="1"/>
          <c:tx>
            <c:strRef>
              <c:f>Nebenrechnungen!$N$25</c:f>
              <c:strCache>
                <c:ptCount val="1"/>
                <c:pt idx="0">
                  <c:v>trifft eher zu</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Nebenrechnungen!$L$26:$L$29</c:f>
              <c:strCache>
                <c:ptCount val="4"/>
                <c:pt idx="0">
                  <c:v>Die Attraktivität der Region Graz wird durch das Kulturjahr 2020 gesteigert</c:v>
                </c:pt>
                <c:pt idx="1">
                  <c:v>Kunst und Kultur haben die Möglichkeit der Bevölkerung Mut und Zuversicht zu vermitteln</c:v>
                </c:pt>
                <c:pt idx="2">
                  <c:v>Ich erwarte mir, dass auch nach dem Kulturjahr 2020 Veranstaltungen zu wichtigen Themen unserer Zeit fortgesetzt werden</c:v>
                </c:pt>
                <c:pt idx="3">
                  <c:v>Kunst und Kultur sind unverzichtbar für eine funktionierende Gesellschaft</c:v>
                </c:pt>
              </c:strCache>
            </c:strRef>
          </c:cat>
          <c:val>
            <c:numRef>
              <c:f>Nebenrechnungen!$N$26:$N$29</c:f>
              <c:numCache>
                <c:formatCode>0%</c:formatCode>
                <c:ptCount val="4"/>
                <c:pt idx="0">
                  <c:v>0.41</c:v>
                </c:pt>
                <c:pt idx="1">
                  <c:v>0.43</c:v>
                </c:pt>
                <c:pt idx="2">
                  <c:v>0.35</c:v>
                </c:pt>
                <c:pt idx="3">
                  <c:v>0.31</c:v>
                </c:pt>
              </c:numCache>
            </c:numRef>
          </c:val>
          <c:extLst>
            <c:ext xmlns:c16="http://schemas.microsoft.com/office/drawing/2014/chart" uri="{C3380CC4-5D6E-409C-BE32-E72D297353CC}">
              <c16:uniqueId val="{00000001-7A20-4916-B052-ABFAD5415FB2}"/>
            </c:ext>
          </c:extLst>
        </c:ser>
        <c:ser>
          <c:idx val="2"/>
          <c:order val="2"/>
          <c:tx>
            <c:strRef>
              <c:f>Nebenrechnungen!$O$25</c:f>
              <c:strCache>
                <c:ptCount val="1"/>
                <c:pt idx="0">
                  <c:v>trifft eher nicht zu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Nebenrechnungen!$L$26:$L$29</c:f>
              <c:strCache>
                <c:ptCount val="4"/>
                <c:pt idx="0">
                  <c:v>Die Attraktivität der Region Graz wird durch das Kulturjahr 2020 gesteigert</c:v>
                </c:pt>
                <c:pt idx="1">
                  <c:v>Kunst und Kultur haben die Möglichkeit der Bevölkerung Mut und Zuversicht zu vermitteln</c:v>
                </c:pt>
                <c:pt idx="2">
                  <c:v>Ich erwarte mir, dass auch nach dem Kulturjahr 2020 Veranstaltungen zu wichtigen Themen unserer Zeit fortgesetzt werden</c:v>
                </c:pt>
                <c:pt idx="3">
                  <c:v>Kunst und Kultur sind unverzichtbar für eine funktionierende Gesellschaft</c:v>
                </c:pt>
              </c:strCache>
            </c:strRef>
          </c:cat>
          <c:val>
            <c:numRef>
              <c:f>Nebenrechnungen!$O$26:$O$29</c:f>
              <c:numCache>
                <c:formatCode>0%</c:formatCode>
                <c:ptCount val="4"/>
                <c:pt idx="0">
                  <c:v>0.13</c:v>
                </c:pt>
                <c:pt idx="1">
                  <c:v>0.14000000000000001</c:v>
                </c:pt>
                <c:pt idx="2">
                  <c:v>0.09</c:v>
                </c:pt>
                <c:pt idx="3">
                  <c:v>7.0000000000000007E-2</c:v>
                </c:pt>
              </c:numCache>
            </c:numRef>
          </c:val>
          <c:extLst>
            <c:ext xmlns:c16="http://schemas.microsoft.com/office/drawing/2014/chart" uri="{C3380CC4-5D6E-409C-BE32-E72D297353CC}">
              <c16:uniqueId val="{00000002-7A20-4916-B052-ABFAD5415FB2}"/>
            </c:ext>
          </c:extLst>
        </c:ser>
        <c:ser>
          <c:idx val="3"/>
          <c:order val="3"/>
          <c:tx>
            <c:strRef>
              <c:f>Nebenrechnungen!$P$25</c:f>
              <c:strCache>
                <c:ptCount val="1"/>
                <c:pt idx="0">
                  <c:v>trifft gar nicht zu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Nebenrechnungen!$L$26:$L$29</c:f>
              <c:strCache>
                <c:ptCount val="4"/>
                <c:pt idx="0">
                  <c:v>Die Attraktivität der Region Graz wird durch das Kulturjahr 2020 gesteigert</c:v>
                </c:pt>
                <c:pt idx="1">
                  <c:v>Kunst und Kultur haben die Möglichkeit der Bevölkerung Mut und Zuversicht zu vermitteln</c:v>
                </c:pt>
                <c:pt idx="2">
                  <c:v>Ich erwarte mir, dass auch nach dem Kulturjahr 2020 Veranstaltungen zu wichtigen Themen unserer Zeit fortgesetzt werden</c:v>
                </c:pt>
                <c:pt idx="3">
                  <c:v>Kunst und Kultur sind unverzichtbar für eine funktionierende Gesellschaft</c:v>
                </c:pt>
              </c:strCache>
            </c:strRef>
          </c:cat>
          <c:val>
            <c:numRef>
              <c:f>Nebenrechnungen!$P$26:$P$29</c:f>
              <c:numCache>
                <c:formatCode>0%</c:formatCode>
                <c:ptCount val="4"/>
                <c:pt idx="0">
                  <c:v>0.09</c:v>
                </c:pt>
                <c:pt idx="1">
                  <c:v>0.05</c:v>
                </c:pt>
                <c:pt idx="2">
                  <c:v>0.1</c:v>
                </c:pt>
                <c:pt idx="3">
                  <c:v>0.03</c:v>
                </c:pt>
              </c:numCache>
            </c:numRef>
          </c:val>
          <c:extLst>
            <c:ext xmlns:c16="http://schemas.microsoft.com/office/drawing/2014/chart" uri="{C3380CC4-5D6E-409C-BE32-E72D297353CC}">
              <c16:uniqueId val="{00000003-7A20-4916-B052-ABFAD5415FB2}"/>
            </c:ext>
          </c:extLst>
        </c:ser>
        <c:ser>
          <c:idx val="4"/>
          <c:order val="4"/>
          <c:tx>
            <c:strRef>
              <c:f>Nebenrechnungen!$Q$25</c:f>
              <c:strCache>
                <c:ptCount val="1"/>
                <c:pt idx="0">
                  <c:v>weiß nicht/keine Angabe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Nebenrechnungen!$L$26:$L$29</c:f>
              <c:strCache>
                <c:ptCount val="4"/>
                <c:pt idx="0">
                  <c:v>Die Attraktivität der Region Graz wird durch das Kulturjahr 2020 gesteigert</c:v>
                </c:pt>
                <c:pt idx="1">
                  <c:v>Kunst und Kultur haben die Möglichkeit der Bevölkerung Mut und Zuversicht zu vermitteln</c:v>
                </c:pt>
                <c:pt idx="2">
                  <c:v>Ich erwarte mir, dass auch nach dem Kulturjahr 2020 Veranstaltungen zu wichtigen Themen unserer Zeit fortgesetzt werden</c:v>
                </c:pt>
                <c:pt idx="3">
                  <c:v>Kunst und Kultur sind unverzichtbar für eine funktionierende Gesellschaft</c:v>
                </c:pt>
              </c:strCache>
            </c:strRef>
          </c:cat>
          <c:val>
            <c:numRef>
              <c:f>Nebenrechnungen!$Q$26:$Q$29</c:f>
              <c:numCache>
                <c:formatCode>0%</c:formatCode>
                <c:ptCount val="4"/>
                <c:pt idx="0">
                  <c:v>0.13</c:v>
                </c:pt>
                <c:pt idx="1">
                  <c:v>7.0000000000000007E-2</c:v>
                </c:pt>
                <c:pt idx="2">
                  <c:v>0.04</c:v>
                </c:pt>
                <c:pt idx="3">
                  <c:v>0.04</c:v>
                </c:pt>
              </c:numCache>
            </c:numRef>
          </c:val>
          <c:extLst>
            <c:ext xmlns:c16="http://schemas.microsoft.com/office/drawing/2014/chart" uri="{C3380CC4-5D6E-409C-BE32-E72D297353CC}">
              <c16:uniqueId val="{00000004-7A20-4916-B052-ABFAD5415FB2}"/>
            </c:ext>
          </c:extLst>
        </c:ser>
        <c:dLbls>
          <c:dLblPos val="ctr"/>
          <c:showLegendKey val="0"/>
          <c:showVal val="1"/>
          <c:showCatName val="0"/>
          <c:showSerName val="0"/>
          <c:showPercent val="0"/>
          <c:showBubbleSize val="0"/>
        </c:dLbls>
        <c:gapWidth val="150"/>
        <c:overlap val="100"/>
        <c:axId val="502311648"/>
        <c:axId val="502314272"/>
      </c:barChart>
      <c:catAx>
        <c:axId val="502311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502314272"/>
        <c:crosses val="autoZero"/>
        <c:auto val="1"/>
        <c:lblAlgn val="ctr"/>
        <c:lblOffset val="100"/>
        <c:noMultiLvlLbl val="0"/>
      </c:catAx>
      <c:valAx>
        <c:axId val="502314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de-DE"/>
          </a:p>
        </c:txPr>
        <c:crossAx val="502311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31C24-94C5-4168-B638-BD6EE006492F}" type="datetimeFigureOut">
              <a:rPr lang="de-DE" smtClean="0"/>
              <a:t>06.08.2021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502EB-1DE4-4A01-9473-FE1B92B352EF}" type="slidenum">
              <a:rPr lang="de-DE" smtClean="0"/>
              <a:t>‹Nr.›</a:t>
            </a:fld>
            <a:endParaRPr lang="de-DE"/>
          </a:p>
        </p:txBody>
      </p:sp>
    </p:spTree>
    <p:extLst>
      <p:ext uri="{BB962C8B-B14F-4D97-AF65-F5344CB8AC3E}">
        <p14:creationId xmlns:p14="http://schemas.microsoft.com/office/powerpoint/2010/main" val="389803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4C84026-7058-404D-9DE8-5FA7C2BE8303}" type="slidenum">
              <a:rPr lang="de-DE" smtClean="0"/>
              <a:t>16</a:t>
            </a:fld>
            <a:endParaRPr lang="de-DE"/>
          </a:p>
        </p:txBody>
      </p:sp>
    </p:spTree>
    <p:extLst>
      <p:ext uri="{BB962C8B-B14F-4D97-AF65-F5344CB8AC3E}">
        <p14:creationId xmlns:p14="http://schemas.microsoft.com/office/powerpoint/2010/main" val="196682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4C84026-7058-404D-9DE8-5FA7C2BE8303}" type="slidenum">
              <a:rPr lang="de-DE" smtClean="0"/>
              <a:t>17</a:t>
            </a:fld>
            <a:endParaRPr lang="de-DE"/>
          </a:p>
        </p:txBody>
      </p:sp>
    </p:spTree>
    <p:extLst>
      <p:ext uri="{BB962C8B-B14F-4D97-AF65-F5344CB8AC3E}">
        <p14:creationId xmlns:p14="http://schemas.microsoft.com/office/powerpoint/2010/main" val="24863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4C84026-7058-404D-9DE8-5FA7C2BE8303}" type="slidenum">
              <a:rPr lang="de-DE" smtClean="0"/>
              <a:t>18</a:t>
            </a:fld>
            <a:endParaRPr lang="de-DE"/>
          </a:p>
        </p:txBody>
      </p:sp>
    </p:spTree>
    <p:extLst>
      <p:ext uri="{BB962C8B-B14F-4D97-AF65-F5344CB8AC3E}">
        <p14:creationId xmlns:p14="http://schemas.microsoft.com/office/powerpoint/2010/main" val="304698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5FF6FB4-DD54-4445-8518-FD446FB483AB}" type="datetimeFigureOut">
              <a:rPr lang="de-DE" smtClean="0"/>
              <a:t>06.08.2021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315017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5FF6FB4-DD54-4445-8518-FD446FB483AB}" type="datetimeFigureOut">
              <a:rPr lang="de-DE" smtClean="0"/>
              <a:t>06.08.2021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334342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5FF6FB4-DD54-4445-8518-FD446FB483AB}" type="datetimeFigureOut">
              <a:rPr lang="de-DE" smtClean="0"/>
              <a:t>06.08.2021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103298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5FF6FB4-DD54-4445-8518-FD446FB483AB}" type="datetimeFigureOut">
              <a:rPr lang="de-DE" smtClean="0"/>
              <a:t>06.08.2021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116680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85FF6FB4-DD54-4445-8518-FD446FB483AB}" type="datetimeFigureOut">
              <a:rPr lang="de-DE" smtClean="0"/>
              <a:t>06.08.2021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187569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5FF6FB4-DD54-4445-8518-FD446FB483AB}" type="datetimeFigureOut">
              <a:rPr lang="de-DE" smtClean="0"/>
              <a:t>06.08.2021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1212212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5FF6FB4-DD54-4445-8518-FD446FB483AB}" type="datetimeFigureOut">
              <a:rPr lang="de-DE" smtClean="0"/>
              <a:t>06.08.2021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73156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5FF6FB4-DD54-4445-8518-FD446FB483AB}" type="datetimeFigureOut">
              <a:rPr lang="de-DE" smtClean="0"/>
              <a:t>06.08.2021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358425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5FF6FB4-DD54-4445-8518-FD446FB483AB}" type="datetimeFigureOut">
              <a:rPr lang="de-DE" smtClean="0"/>
              <a:t>06.08.2021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43380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85FF6FB4-DD54-4445-8518-FD446FB483AB}" type="datetimeFigureOut">
              <a:rPr lang="de-DE" smtClean="0"/>
              <a:t>06.08.2021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124514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85FF6FB4-DD54-4445-8518-FD446FB483AB}" type="datetimeFigureOut">
              <a:rPr lang="de-DE" smtClean="0"/>
              <a:t>06.08.2021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9FC06A-A45E-4481-BCDB-CA5A3FD27B0A}" type="slidenum">
              <a:rPr lang="de-DE" smtClean="0"/>
              <a:t>‹Nr.›</a:t>
            </a:fld>
            <a:endParaRPr lang="de-DE"/>
          </a:p>
        </p:txBody>
      </p:sp>
    </p:spTree>
    <p:extLst>
      <p:ext uri="{BB962C8B-B14F-4D97-AF65-F5344CB8AC3E}">
        <p14:creationId xmlns:p14="http://schemas.microsoft.com/office/powerpoint/2010/main" val="297435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F6FB4-DD54-4445-8518-FD446FB483AB}" type="datetimeFigureOut">
              <a:rPr lang="de-DE" smtClean="0"/>
              <a:t>06.08.2021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FC06A-A45E-4481-BCDB-CA5A3FD27B0A}" type="slidenum">
              <a:rPr lang="de-DE" smtClean="0"/>
              <a:t>‹Nr.›</a:t>
            </a:fld>
            <a:endParaRPr lang="de-DE"/>
          </a:p>
        </p:txBody>
      </p:sp>
    </p:spTree>
    <p:extLst>
      <p:ext uri="{BB962C8B-B14F-4D97-AF65-F5344CB8AC3E}">
        <p14:creationId xmlns:p14="http://schemas.microsoft.com/office/powerpoint/2010/main" val="711563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6.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6.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24000" y="4096138"/>
            <a:ext cx="9144000" cy="1516451"/>
          </a:xfrm>
        </p:spPr>
        <p:txBody>
          <a:bodyPr/>
          <a:lstStyle/>
          <a:p>
            <a:endParaRPr lang="de-DE" dirty="0" smtClean="0"/>
          </a:p>
          <a:p>
            <a:r>
              <a:rPr lang="de-DE" b="1" dirty="0" smtClean="0"/>
              <a:t>FRÜHE BESCHAU UND BEWERTUNG</a:t>
            </a:r>
          </a:p>
          <a:p>
            <a:r>
              <a:rPr lang="de-DE" dirty="0" smtClean="0"/>
              <a:t>Sommer 2021</a:t>
            </a:r>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738251" y="405234"/>
            <a:ext cx="4379595" cy="3416300"/>
          </a:xfrm>
          <a:prstGeom prst="rect">
            <a:avLst/>
          </a:prstGeom>
        </p:spPr>
      </p:pic>
    </p:spTree>
    <p:extLst>
      <p:ext uri="{BB962C8B-B14F-4D97-AF65-F5344CB8AC3E}">
        <p14:creationId xmlns:p14="http://schemas.microsoft.com/office/powerpoint/2010/main" val="3513908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562" y="246185"/>
            <a:ext cx="5022000" cy="334800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4684" y="246185"/>
            <a:ext cx="2504866" cy="3763673"/>
          </a:xfrm>
          <a:prstGeom prst="rect">
            <a:avLst/>
          </a:prstGeom>
        </p:spPr>
      </p:pic>
      <p:pic>
        <p:nvPicPr>
          <p:cNvPr id="1026" name="ab7323ce-cdd6-4c80-943d-c87240671439" descr="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93" r="3471"/>
          <a:stretch/>
        </p:blipFill>
        <p:spPr bwMode="auto">
          <a:xfrm>
            <a:off x="272562" y="3713584"/>
            <a:ext cx="5008565" cy="30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5417135" y="2128021"/>
            <a:ext cx="4314693" cy="523220"/>
          </a:xfrm>
          <a:prstGeom prst="rect">
            <a:avLst/>
          </a:prstGeom>
        </p:spPr>
        <p:txBody>
          <a:bodyPr wrap="square">
            <a:spAutoFit/>
          </a:bodyPr>
          <a:lstStyle/>
          <a:p>
            <a:r>
              <a:rPr lang="de-DE" sz="2800" dirty="0"/>
              <a:t>	</a:t>
            </a:r>
          </a:p>
        </p:txBody>
      </p:sp>
      <p:sp>
        <p:nvSpPr>
          <p:cNvPr id="3" name="Rechteck 2"/>
          <p:cNvSpPr/>
          <p:nvPr/>
        </p:nvSpPr>
        <p:spPr>
          <a:xfrm>
            <a:off x="5307997" y="702231"/>
            <a:ext cx="4180122" cy="5693866"/>
          </a:xfrm>
          <a:prstGeom prst="rect">
            <a:avLst/>
          </a:prstGeom>
        </p:spPr>
        <p:txBody>
          <a:bodyPr wrap="square">
            <a:spAutoFit/>
          </a:bodyPr>
          <a:lstStyle/>
          <a:p>
            <a:r>
              <a:rPr lang="de-DE" sz="4000" b="1" dirty="0"/>
              <a:t>Ab Jänner </a:t>
            </a:r>
            <a:r>
              <a:rPr lang="de-DE" sz="4000" b="1" dirty="0" smtClean="0"/>
              <a:t>2020</a:t>
            </a:r>
            <a:r>
              <a:rPr lang="de-DE" b="1" dirty="0" smtClean="0"/>
              <a:t>, </a:t>
            </a:r>
            <a:r>
              <a:rPr lang="de-DE" b="1" dirty="0" err="1" smtClean="0"/>
              <a:t>bsp</a:t>
            </a:r>
            <a:r>
              <a:rPr lang="de-DE" b="1" dirty="0" err="1"/>
              <a:t>.</a:t>
            </a:r>
            <a:r>
              <a:rPr lang="de-DE" b="1" dirty="0"/>
              <a:t>: </a:t>
            </a:r>
            <a:endParaRPr lang="de-DE" b="1" dirty="0" smtClean="0"/>
          </a:p>
          <a:p>
            <a:r>
              <a:rPr lang="de-DE" b="1" dirty="0" smtClean="0"/>
              <a:t>Acht Fenster </a:t>
            </a:r>
          </a:p>
          <a:p>
            <a:r>
              <a:rPr lang="de-DE" dirty="0" smtClean="0"/>
              <a:t>(</a:t>
            </a:r>
            <a:r>
              <a:rPr lang="de-DE" dirty="0" err="1" smtClean="0"/>
              <a:t>spleenGraz</a:t>
            </a:r>
            <a:r>
              <a:rPr lang="de-DE" dirty="0" smtClean="0"/>
              <a:t>; Gewinner des Stella-Darstellender Preis für junges Publikum)</a:t>
            </a:r>
          </a:p>
          <a:p>
            <a:endParaRPr lang="de-DE" b="1" dirty="0" smtClean="0"/>
          </a:p>
          <a:p>
            <a:endParaRPr lang="de-DE" b="1" dirty="0"/>
          </a:p>
          <a:p>
            <a:pPr algn="r"/>
            <a:r>
              <a:rPr lang="de-DE" b="1" dirty="0"/>
              <a:t>Volkskultur bewegt – Graz 20x20</a:t>
            </a:r>
          </a:p>
          <a:p>
            <a:pPr algn="r"/>
            <a:r>
              <a:rPr lang="de-DE" dirty="0"/>
              <a:t>(</a:t>
            </a:r>
            <a:r>
              <a:rPr lang="de-DE" dirty="0" smtClean="0"/>
              <a:t>Volkskultur </a:t>
            </a:r>
            <a:r>
              <a:rPr lang="de-DE" dirty="0"/>
              <a:t>Steiermark GmbH mit über 50 kooperierenden volkskulturellen Vereinen und Gruppen)</a:t>
            </a:r>
          </a:p>
          <a:p>
            <a:endParaRPr lang="de-DE" b="1" dirty="0" smtClean="0"/>
          </a:p>
          <a:p>
            <a:endParaRPr lang="de-DE" b="1" dirty="0"/>
          </a:p>
          <a:p>
            <a:endParaRPr lang="de-DE" b="1" dirty="0" smtClean="0"/>
          </a:p>
          <a:p>
            <a:endParaRPr lang="de-DE" b="1" dirty="0"/>
          </a:p>
          <a:p>
            <a:endParaRPr lang="de-DE" b="1" dirty="0" smtClean="0"/>
          </a:p>
          <a:p>
            <a:endParaRPr lang="de-DE" b="1" dirty="0"/>
          </a:p>
          <a:p>
            <a:r>
              <a:rPr lang="de-DE" b="1" dirty="0" smtClean="0"/>
              <a:t>21 </a:t>
            </a:r>
            <a:r>
              <a:rPr lang="de-DE" b="1" dirty="0"/>
              <a:t>Lektionen für das 21. Jahrhundert </a:t>
            </a:r>
            <a:r>
              <a:rPr lang="de-DE" dirty="0"/>
              <a:t>(Julalena, u.a. in der Auster</a:t>
            </a:r>
            <a:r>
              <a:rPr lang="de-DE" dirty="0" smtClean="0"/>
              <a:t>)</a:t>
            </a:r>
          </a:p>
          <a:p>
            <a:endParaRPr lang="de-DE" b="1" dirty="0"/>
          </a:p>
        </p:txBody>
      </p:sp>
    </p:spTree>
    <p:extLst>
      <p:ext uri="{BB962C8B-B14F-4D97-AF65-F5344CB8AC3E}">
        <p14:creationId xmlns:p14="http://schemas.microsoft.com/office/powerpoint/2010/main" val="406393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Kulturjahr-Sommer 2020</a:t>
            </a:r>
            <a:endParaRPr lang="de-DE" dirty="0"/>
          </a:p>
        </p:txBody>
      </p:sp>
      <p:pic>
        <p:nvPicPr>
          <p:cNvPr id="4098" name="Picture 2" descr="Humming Room Elisabeth Harnik gesam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545" y="1565148"/>
            <a:ext cx="5992016" cy="401465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626" y="1565148"/>
            <a:ext cx="5658361" cy="4014651"/>
          </a:xfrm>
          <a:prstGeom prst="rect">
            <a:avLst/>
          </a:prstGeom>
        </p:spPr>
      </p:pic>
      <p:sp>
        <p:nvSpPr>
          <p:cNvPr id="6" name="Textfeld 5"/>
          <p:cNvSpPr txBox="1"/>
          <p:nvPr/>
        </p:nvSpPr>
        <p:spPr>
          <a:xfrm flipH="1">
            <a:off x="171545" y="4995024"/>
            <a:ext cx="2642063" cy="584775"/>
          </a:xfrm>
          <a:prstGeom prst="rect">
            <a:avLst/>
          </a:prstGeom>
          <a:solidFill>
            <a:schemeClr val="bg1">
              <a:lumMod val="75000"/>
            </a:schemeClr>
          </a:solidFill>
        </p:spPr>
        <p:txBody>
          <a:bodyPr wrap="square" rtlCol="0">
            <a:spAutoFit/>
          </a:bodyPr>
          <a:lstStyle/>
          <a:p>
            <a:r>
              <a:rPr lang="de-DE" sz="1600" dirty="0" err="1" smtClean="0"/>
              <a:t>Humming</a:t>
            </a:r>
            <a:r>
              <a:rPr lang="de-DE" sz="1600" dirty="0" smtClean="0"/>
              <a:t> </a:t>
            </a:r>
            <a:r>
              <a:rPr lang="de-DE" sz="1600" dirty="0" err="1" smtClean="0"/>
              <a:t>Room</a:t>
            </a:r>
            <a:endParaRPr lang="de-DE" sz="1600" dirty="0" smtClean="0"/>
          </a:p>
          <a:p>
            <a:r>
              <a:rPr lang="de-DE" sz="1600" dirty="0" smtClean="0"/>
              <a:t>Juli – Oktober 2020</a:t>
            </a:r>
            <a:endParaRPr lang="de-DE" sz="1600" dirty="0"/>
          </a:p>
        </p:txBody>
      </p:sp>
      <p:sp>
        <p:nvSpPr>
          <p:cNvPr id="7" name="Textfeld 6"/>
          <p:cNvSpPr txBox="1"/>
          <p:nvPr/>
        </p:nvSpPr>
        <p:spPr>
          <a:xfrm flipH="1">
            <a:off x="6296626" y="4995024"/>
            <a:ext cx="2642063" cy="584775"/>
          </a:xfrm>
          <a:prstGeom prst="rect">
            <a:avLst/>
          </a:prstGeom>
          <a:solidFill>
            <a:schemeClr val="bg1">
              <a:lumMod val="75000"/>
            </a:schemeClr>
          </a:solidFill>
        </p:spPr>
        <p:txBody>
          <a:bodyPr wrap="square" rtlCol="0">
            <a:spAutoFit/>
          </a:bodyPr>
          <a:lstStyle/>
          <a:p>
            <a:r>
              <a:rPr lang="de-DE" sz="1600" dirty="0" smtClean="0"/>
              <a:t>Eve </a:t>
            </a:r>
            <a:r>
              <a:rPr lang="de-DE" sz="1600" dirty="0" err="1" smtClean="0"/>
              <a:t>or</a:t>
            </a:r>
            <a:r>
              <a:rPr lang="de-DE" sz="1600" dirty="0" smtClean="0"/>
              <a:t> Adam </a:t>
            </a:r>
            <a:r>
              <a:rPr lang="de-DE" sz="1600" dirty="0" err="1" smtClean="0"/>
              <a:t>or</a:t>
            </a:r>
            <a:r>
              <a:rPr lang="de-DE" sz="1600" dirty="0" smtClean="0"/>
              <a:t> </a:t>
            </a:r>
            <a:r>
              <a:rPr lang="de-DE" sz="1600" dirty="0" err="1" smtClean="0"/>
              <a:t>What</a:t>
            </a:r>
            <a:r>
              <a:rPr lang="de-DE" sz="1600" dirty="0" smtClean="0"/>
              <a:t>?!</a:t>
            </a:r>
          </a:p>
          <a:p>
            <a:r>
              <a:rPr lang="de-DE" sz="1600" dirty="0" smtClean="0"/>
              <a:t>September – Oktober 2020</a:t>
            </a:r>
            <a:endParaRPr lang="de-DE" sz="1600" dirty="0"/>
          </a:p>
        </p:txBody>
      </p:sp>
    </p:spTree>
    <p:extLst>
      <p:ext uri="{BB962C8B-B14F-4D97-AF65-F5344CB8AC3E}">
        <p14:creationId xmlns:p14="http://schemas.microsoft.com/office/powerpoint/2010/main" val="2816318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6871" y="365125"/>
            <a:ext cx="11066929" cy="1325563"/>
          </a:xfrm>
        </p:spPr>
        <p:txBody>
          <a:bodyPr>
            <a:noAutofit/>
          </a:bodyPr>
          <a:lstStyle/>
          <a:p>
            <a:r>
              <a:rPr lang="de-DE" sz="2400" dirty="0" err="1" smtClean="0"/>
              <a:t>studio</a:t>
            </a:r>
            <a:r>
              <a:rPr lang="de-DE" sz="2400" dirty="0" smtClean="0"/>
              <a:t> ASYNCHROME</a:t>
            </a:r>
            <a:br>
              <a:rPr lang="de-DE" sz="2400" dirty="0" smtClean="0"/>
            </a:br>
            <a:r>
              <a:rPr lang="de-DE" sz="2400" b="1" dirty="0" smtClean="0"/>
              <a:t>Space*</a:t>
            </a:r>
            <a:r>
              <a:rPr lang="de-DE" sz="2400" b="1" dirty="0" err="1" smtClean="0"/>
              <a:t>Object</a:t>
            </a:r>
            <a:r>
              <a:rPr lang="de-DE" sz="2400" b="1" dirty="0" smtClean="0"/>
              <a:t>*</a:t>
            </a:r>
            <a:r>
              <a:rPr lang="de-DE" sz="2400" b="1" dirty="0" err="1" smtClean="0"/>
              <a:t>Inbetween</a:t>
            </a:r>
            <a:r>
              <a:rPr lang="de-DE" sz="2400" b="1" dirty="0"/>
              <a:t>. </a:t>
            </a:r>
            <a:r>
              <a:rPr lang="de-DE" sz="2400" b="1" dirty="0" err="1"/>
              <a:t>Or</a:t>
            </a:r>
            <a:r>
              <a:rPr lang="de-DE" sz="2400" b="1" dirty="0"/>
              <a:t> </a:t>
            </a:r>
            <a:r>
              <a:rPr lang="de-DE" sz="2400" b="1" dirty="0" err="1"/>
              <a:t>we</a:t>
            </a:r>
            <a:r>
              <a:rPr lang="de-DE" sz="2400" b="1" dirty="0"/>
              <a:t> </a:t>
            </a:r>
            <a:r>
              <a:rPr lang="de-DE" sz="2400" b="1" dirty="0" err="1"/>
              <a:t>cannot</a:t>
            </a:r>
            <a:r>
              <a:rPr lang="de-DE" sz="2400" b="1" dirty="0"/>
              <a:t> </a:t>
            </a:r>
            <a:r>
              <a:rPr lang="de-DE" sz="2400" b="1" dirty="0" err="1"/>
              <a:t>know</a:t>
            </a:r>
            <a:r>
              <a:rPr lang="de-DE" sz="2400" b="1" dirty="0"/>
              <a:t> </a:t>
            </a:r>
            <a:r>
              <a:rPr lang="de-DE" sz="2400" b="1" dirty="0" err="1"/>
              <a:t>who</a:t>
            </a:r>
            <a:r>
              <a:rPr lang="de-DE" sz="2400" b="1" dirty="0"/>
              <a:t> will </a:t>
            </a:r>
            <a:r>
              <a:rPr lang="de-DE" sz="2400" b="1" dirty="0" err="1"/>
              <a:t>be</a:t>
            </a:r>
            <a:r>
              <a:rPr lang="de-DE" sz="2400" b="1" dirty="0"/>
              <a:t> </a:t>
            </a:r>
            <a:r>
              <a:rPr lang="de-DE" sz="2400" b="1" dirty="0" err="1"/>
              <a:t>with</a:t>
            </a:r>
            <a:r>
              <a:rPr lang="de-DE" sz="2400" b="1" dirty="0"/>
              <a:t> </a:t>
            </a:r>
            <a:r>
              <a:rPr lang="de-DE" sz="2400" b="1" dirty="0" err="1"/>
              <a:t>us</a:t>
            </a:r>
            <a:r>
              <a:rPr lang="de-DE" sz="2400" dirty="0"/>
              <a:t/>
            </a:r>
            <a:br>
              <a:rPr lang="de-DE" sz="2400" dirty="0"/>
            </a:br>
            <a:r>
              <a:rPr lang="de-DE" sz="2400" dirty="0"/>
              <a:t>August 2020 – März 2021</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754" y="1902107"/>
            <a:ext cx="5708274" cy="3302939"/>
          </a:xfr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203" y="1902107"/>
            <a:ext cx="5266029" cy="3302939"/>
          </a:xfrm>
          <a:prstGeom prst="rect">
            <a:avLst/>
          </a:prstGeom>
        </p:spPr>
      </p:pic>
      <p:sp>
        <p:nvSpPr>
          <p:cNvPr id="5" name="Rechteck 4"/>
          <p:cNvSpPr/>
          <p:nvPr/>
        </p:nvSpPr>
        <p:spPr>
          <a:xfrm>
            <a:off x="443754" y="5776519"/>
            <a:ext cx="11163478" cy="646331"/>
          </a:xfrm>
          <a:prstGeom prst="rect">
            <a:avLst/>
          </a:prstGeom>
        </p:spPr>
        <p:txBody>
          <a:bodyPr wrap="square">
            <a:spAutoFit/>
          </a:bodyPr>
          <a:lstStyle/>
          <a:p>
            <a:r>
              <a:rPr lang="de-DE" dirty="0" smtClean="0"/>
              <a:t>Aufgrund des </a:t>
            </a:r>
            <a:r>
              <a:rPr lang="de-DE" dirty="0" err="1" smtClean="0"/>
              <a:t>coronabedingten</a:t>
            </a:r>
            <a:r>
              <a:rPr lang="de-DE" dirty="0" smtClean="0"/>
              <a:t> zeitweisen Stillstands der (Berg-)bahn sowie der Fahrgastbeschränkungen konnten in dem geplanten Projektzeitraum statt der zu erwartenden 200.000 Fahrgäste nur ca. 80.000 das Kunstwerk sehen.</a:t>
            </a:r>
            <a:endParaRPr lang="de-DE" dirty="0"/>
          </a:p>
        </p:txBody>
      </p:sp>
    </p:spTree>
    <p:extLst>
      <p:ext uri="{BB962C8B-B14F-4D97-AF65-F5344CB8AC3E}">
        <p14:creationId xmlns:p14="http://schemas.microsoft.com/office/powerpoint/2010/main" val="865133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Kulturjahr-Sommer 2020</a:t>
            </a:r>
            <a:endParaRPr lang="de-DE"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932" y="1637086"/>
            <a:ext cx="5509346" cy="3672000"/>
          </a:xfrm>
          <a:prstGeom prst="rect">
            <a:avLst/>
          </a:prstGeom>
        </p:spPr>
      </p:pic>
      <p:sp>
        <p:nvSpPr>
          <p:cNvPr id="10" name="Textfeld 9"/>
          <p:cNvSpPr txBox="1"/>
          <p:nvPr/>
        </p:nvSpPr>
        <p:spPr>
          <a:xfrm flipH="1">
            <a:off x="315932" y="4724310"/>
            <a:ext cx="2001801" cy="584775"/>
          </a:xfrm>
          <a:prstGeom prst="rect">
            <a:avLst/>
          </a:prstGeom>
          <a:solidFill>
            <a:schemeClr val="bg1">
              <a:lumMod val="75000"/>
            </a:schemeClr>
          </a:solidFill>
        </p:spPr>
        <p:txBody>
          <a:bodyPr wrap="square" rtlCol="0">
            <a:spAutoFit/>
          </a:bodyPr>
          <a:lstStyle/>
          <a:p>
            <a:r>
              <a:rPr lang="de-DE" sz="1600" dirty="0" smtClean="0"/>
              <a:t>GRAZ.ORTWEINPLATZ</a:t>
            </a:r>
          </a:p>
          <a:p>
            <a:r>
              <a:rPr lang="de-DE" sz="1600" dirty="0" smtClean="0"/>
              <a:t>Juli – August 2020</a:t>
            </a:r>
            <a:endParaRPr lang="de-DE" sz="16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37086"/>
            <a:ext cx="5954745" cy="3672000"/>
          </a:xfrm>
          <a:prstGeom prst="rect">
            <a:avLst/>
          </a:prstGeom>
        </p:spPr>
      </p:pic>
      <p:sp>
        <p:nvSpPr>
          <p:cNvPr id="9" name="Textfeld 8"/>
          <p:cNvSpPr txBox="1"/>
          <p:nvPr/>
        </p:nvSpPr>
        <p:spPr>
          <a:xfrm flipH="1">
            <a:off x="6095997" y="4724311"/>
            <a:ext cx="4976191" cy="584775"/>
          </a:xfrm>
          <a:prstGeom prst="rect">
            <a:avLst/>
          </a:prstGeom>
          <a:solidFill>
            <a:schemeClr val="bg1">
              <a:lumMod val="75000"/>
            </a:schemeClr>
          </a:solidFill>
        </p:spPr>
        <p:txBody>
          <a:bodyPr wrap="square" rtlCol="0">
            <a:spAutoFit/>
          </a:bodyPr>
          <a:lstStyle/>
          <a:p>
            <a:r>
              <a:rPr lang="de-DE" sz="1600" dirty="0" smtClean="0"/>
              <a:t>Oktoberfest. Kasimir und Karoline gehen zum </a:t>
            </a:r>
            <a:r>
              <a:rPr lang="de-DE" sz="1600" dirty="0" err="1" smtClean="0"/>
              <a:t>Aufsteirern</a:t>
            </a:r>
            <a:endParaRPr lang="de-DE" sz="1600" dirty="0" smtClean="0"/>
          </a:p>
          <a:p>
            <a:r>
              <a:rPr lang="de-DE" sz="1600" dirty="0" smtClean="0"/>
              <a:t>September 2020</a:t>
            </a:r>
            <a:endParaRPr lang="de-DE" sz="1600" dirty="0"/>
          </a:p>
        </p:txBody>
      </p:sp>
    </p:spTree>
    <p:extLst>
      <p:ext uri="{BB962C8B-B14F-4D97-AF65-F5344CB8AC3E}">
        <p14:creationId xmlns:p14="http://schemas.microsoft.com/office/powerpoint/2010/main" val="3314980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1670" y="740225"/>
            <a:ext cx="10515600" cy="1325563"/>
          </a:xfrm>
        </p:spPr>
        <p:txBody>
          <a:bodyPr>
            <a:noAutofit/>
          </a:bodyPr>
          <a:lstStyle/>
          <a:p>
            <a:r>
              <a:rPr lang="de-DE" sz="2800" dirty="0" smtClean="0"/>
              <a:t>Akademie Graz</a:t>
            </a:r>
            <a:br>
              <a:rPr lang="de-DE" sz="2800" dirty="0" smtClean="0"/>
            </a:br>
            <a:r>
              <a:rPr lang="de-DE" sz="2800" b="1" dirty="0" smtClean="0"/>
              <a:t>Kultur inklusiv. Kooperative Strategieentwicklung für Best Practice: Inklusive Kultur Graz </a:t>
            </a:r>
            <a:r>
              <a:rPr lang="de-DE" sz="2800" dirty="0" smtClean="0"/>
              <a:t/>
            </a:r>
            <a:br>
              <a:rPr lang="de-DE" sz="2800" dirty="0" smtClean="0"/>
            </a:br>
            <a:r>
              <a:rPr lang="de-DE" sz="2800" dirty="0" smtClean="0"/>
              <a:t>Jänner 2020 – Mai 2021</a:t>
            </a:r>
            <a:br>
              <a:rPr lang="de-DE" sz="2800" dirty="0" smtClean="0"/>
            </a:br>
            <a:endParaRPr lang="de-DE" sz="2800" dirty="0"/>
          </a:p>
        </p:txBody>
      </p:sp>
      <p:pic>
        <p:nvPicPr>
          <p:cNvPr id="1027" name="E8C43809-D05B-4346-9844-9977CF7E24DF" descr="C4DDB46B-ED87-46E6-81E3-35B724FB08CE@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544" y="1403007"/>
            <a:ext cx="3210300" cy="44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19605" r="7246"/>
          <a:stretch/>
        </p:blipFill>
        <p:spPr>
          <a:xfrm>
            <a:off x="4904460" y="1403007"/>
            <a:ext cx="3239040" cy="4428000"/>
          </a:xfrm>
          <a:prstGeom prst="rect">
            <a:avLst/>
          </a:prstGeom>
        </p:spPr>
      </p:pic>
      <p:sp>
        <p:nvSpPr>
          <p:cNvPr id="5" name="Textfeld 4"/>
          <p:cNvSpPr txBox="1"/>
          <p:nvPr/>
        </p:nvSpPr>
        <p:spPr>
          <a:xfrm>
            <a:off x="530087" y="4907677"/>
            <a:ext cx="3593180" cy="923330"/>
          </a:xfrm>
          <a:prstGeom prst="rect">
            <a:avLst/>
          </a:prstGeom>
          <a:noFill/>
        </p:spPr>
        <p:txBody>
          <a:bodyPr wrap="square" rtlCol="0">
            <a:spAutoFit/>
          </a:bodyPr>
          <a:lstStyle/>
          <a:p>
            <a:r>
              <a:rPr lang="de-DE" dirty="0" smtClean="0"/>
              <a:t>Ausgezeichnet mit dem </a:t>
            </a:r>
            <a:r>
              <a:rPr lang="de-DE" b="1" dirty="0" smtClean="0"/>
              <a:t>Steirischen PR-Panther 2020</a:t>
            </a:r>
            <a:r>
              <a:rPr lang="de-DE" dirty="0" smtClean="0"/>
              <a:t> in der Kategorie Gesellschaft</a:t>
            </a:r>
            <a:endParaRPr lang="de-DE" dirty="0"/>
          </a:p>
        </p:txBody>
      </p:sp>
    </p:spTree>
    <p:extLst>
      <p:ext uri="{BB962C8B-B14F-4D97-AF65-F5344CB8AC3E}">
        <p14:creationId xmlns:p14="http://schemas.microsoft.com/office/powerpoint/2010/main" val="3467922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916" y="378691"/>
            <a:ext cx="2857765" cy="4285673"/>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1382" y="378691"/>
            <a:ext cx="4390893" cy="2927927"/>
          </a:xfrm>
          <a:prstGeom prst="rect">
            <a:avLst/>
          </a:prstGeom>
        </p:spPr>
      </p:pic>
      <p:sp>
        <p:nvSpPr>
          <p:cNvPr id="4" name="Textfeld 3"/>
          <p:cNvSpPr txBox="1"/>
          <p:nvPr/>
        </p:nvSpPr>
        <p:spPr>
          <a:xfrm>
            <a:off x="3629891" y="3537527"/>
            <a:ext cx="5781963" cy="1754326"/>
          </a:xfrm>
          <a:prstGeom prst="rect">
            <a:avLst/>
          </a:prstGeom>
          <a:noFill/>
        </p:spPr>
        <p:txBody>
          <a:bodyPr wrap="square" rtlCol="0">
            <a:spAutoFit/>
          </a:bodyPr>
          <a:lstStyle/>
          <a:p>
            <a:r>
              <a:rPr lang="de-DE" sz="1600" b="1" dirty="0"/>
              <a:t>Klangforum Wien „</a:t>
            </a:r>
            <a:r>
              <a:rPr lang="de-DE" sz="1600" b="1" dirty="0" err="1"/>
              <a:t>Happiness</a:t>
            </a:r>
            <a:r>
              <a:rPr lang="de-DE" sz="1600" b="1" dirty="0"/>
              <a:t> – </a:t>
            </a:r>
            <a:r>
              <a:rPr lang="de-DE" sz="1600" b="1" dirty="0" err="1"/>
              <a:t>Seriousness</a:t>
            </a:r>
            <a:r>
              <a:rPr lang="de-DE" sz="1600" b="1" dirty="0"/>
              <a:t> / a </a:t>
            </a:r>
            <a:r>
              <a:rPr lang="de-DE" sz="1600" b="1" dirty="0" err="1" smtClean="0"/>
              <a:t>counterpoint</a:t>
            </a:r>
            <a:r>
              <a:rPr lang="de-DE" sz="1600" b="1" dirty="0" smtClean="0"/>
              <a:t>“</a:t>
            </a:r>
          </a:p>
          <a:p>
            <a:r>
              <a:rPr lang="de-DE" sz="1600" dirty="0" smtClean="0"/>
              <a:t>August 2020, Oktober 2020</a:t>
            </a:r>
          </a:p>
          <a:p>
            <a:endParaRPr lang="de-DE" sz="1600" dirty="0"/>
          </a:p>
          <a:p>
            <a:r>
              <a:rPr lang="de-DE" sz="1600" dirty="0" smtClean="0"/>
              <a:t>„Wir </a:t>
            </a:r>
            <a:r>
              <a:rPr lang="de-DE" sz="1600" dirty="0"/>
              <a:t>waren bei allen drei in der „ersten Reihe </a:t>
            </a:r>
            <a:r>
              <a:rPr lang="de-DE" sz="1600" dirty="0" err="1"/>
              <a:t>fussfrei</a:t>
            </a:r>
            <a:r>
              <a:rPr lang="de-DE" sz="1600" dirty="0"/>
              <a:t>“ dabei und haben die privat anmutende Atmosphäre der kleinen Konzerte sehr genossen. […] Tolle Idee! Bitte gerne wieder!“ </a:t>
            </a:r>
          </a:p>
          <a:p>
            <a:r>
              <a:rPr lang="de-DE" sz="1200" dirty="0" smtClean="0"/>
              <a:t>Besucherin der Hofkonzerte, </a:t>
            </a:r>
            <a:r>
              <a:rPr lang="de-DE" sz="1200" dirty="0" err="1" smtClean="0"/>
              <a:t>Reininghausstraße</a:t>
            </a:r>
            <a:r>
              <a:rPr lang="de-DE" sz="1200" dirty="0" smtClean="0"/>
              <a:t> 10</a:t>
            </a:r>
            <a:endParaRPr lang="de-DE" sz="1200" dirty="0"/>
          </a:p>
        </p:txBody>
      </p:sp>
    </p:spTree>
    <p:extLst>
      <p:ext uri="{BB962C8B-B14F-4D97-AF65-F5344CB8AC3E}">
        <p14:creationId xmlns:p14="http://schemas.microsoft.com/office/powerpoint/2010/main" val="3657286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t>Graz Museum</a:t>
            </a:r>
            <a:br>
              <a:rPr lang="de-DE" sz="3200" dirty="0" smtClean="0"/>
            </a:br>
            <a:r>
              <a:rPr lang="de-DE" sz="3200" b="1" dirty="0" smtClean="0"/>
              <a:t>Die Stadt als Datenfeld. Wie wir in Zukunft leben wollen </a:t>
            </a:r>
            <a:r>
              <a:rPr lang="de-DE" sz="3200" dirty="0"/>
              <a:t/>
            </a:r>
            <a:br>
              <a:rPr lang="de-DE" sz="3200" dirty="0"/>
            </a:br>
            <a:r>
              <a:rPr lang="de-DE" sz="3200" dirty="0" smtClean="0"/>
              <a:t>März </a:t>
            </a:r>
            <a:r>
              <a:rPr lang="de-DE" sz="3200" dirty="0"/>
              <a:t>– August 2021</a:t>
            </a:r>
          </a:p>
        </p:txBody>
      </p:sp>
      <p:sp>
        <p:nvSpPr>
          <p:cNvPr id="3" name="Fußzeilenplatzhalter 2"/>
          <p:cNvSpPr>
            <a:spLocks noGrp="1"/>
          </p:cNvSpPr>
          <p:nvPr>
            <p:ph type="ftr" sz="quarter" idx="11"/>
          </p:nvPr>
        </p:nvSpPr>
        <p:spPr/>
        <p:txBody>
          <a:bodyPr/>
          <a:lstStyle/>
          <a:p>
            <a:r>
              <a:rPr lang="de-DE" smtClean="0"/>
              <a:t>UNSER KULTURJAHR 2020 - Dr. Günter Riegler</a:t>
            </a:r>
            <a:endParaRPr lang="de-DE"/>
          </a:p>
        </p:txBody>
      </p:sp>
      <p:sp>
        <p:nvSpPr>
          <p:cNvPr id="4" name="Foliennummernplatzhalter 3"/>
          <p:cNvSpPr>
            <a:spLocks noGrp="1"/>
          </p:cNvSpPr>
          <p:nvPr>
            <p:ph type="sldNum" sz="quarter" idx="12"/>
          </p:nvPr>
        </p:nvSpPr>
        <p:spPr/>
        <p:txBody>
          <a:bodyPr/>
          <a:lstStyle/>
          <a:p>
            <a:fld id="{3A9FC06A-A45E-4481-BCDB-CA5A3FD27B0A}" type="slidenum">
              <a:rPr lang="de-DE" smtClean="0"/>
              <a:t>16</a:t>
            </a:fld>
            <a:endParaRPr lang="de-DE"/>
          </a:p>
        </p:txBody>
      </p:sp>
      <p:pic>
        <p:nvPicPr>
          <p:cNvPr id="1026" name="Picture 2" descr="Kulturjahr: Die Stadt als Datenfeld - Stadtportal der Landeshauptstadt G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000" y="1715623"/>
            <a:ext cx="7560000"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7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err="1" smtClean="0"/>
              <a:t>Breathe</a:t>
            </a:r>
            <a:r>
              <a:rPr lang="de-DE" sz="3200" dirty="0" smtClean="0"/>
              <a:t> Earth Collective</a:t>
            </a:r>
            <a:br>
              <a:rPr lang="de-DE" sz="3200" dirty="0" smtClean="0"/>
            </a:br>
            <a:r>
              <a:rPr lang="de-DE" sz="3200" b="1" dirty="0" smtClean="0"/>
              <a:t>Klima-Kultur-Pavillon </a:t>
            </a:r>
            <a:r>
              <a:rPr lang="de-DE" sz="3200" dirty="0"/>
              <a:t/>
            </a:r>
            <a:br>
              <a:rPr lang="de-DE" sz="3200" dirty="0"/>
            </a:br>
            <a:r>
              <a:rPr lang="de-DE" sz="3200" dirty="0"/>
              <a:t>April – August 2021</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624" y="1690688"/>
            <a:ext cx="9669235" cy="4766934"/>
          </a:xfrm>
          <a:prstGeom prst="rect">
            <a:avLst/>
          </a:prstGeom>
        </p:spPr>
      </p:pic>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3A9FC06A-A45E-4481-BCDB-CA5A3FD27B0A}" type="slidenum">
              <a:rPr lang="de-DE" smtClean="0"/>
              <a:t>17</a:t>
            </a:fld>
            <a:endParaRPr lang="de-DE"/>
          </a:p>
        </p:txBody>
      </p:sp>
    </p:spTree>
    <p:extLst>
      <p:ext uri="{BB962C8B-B14F-4D97-AF65-F5344CB8AC3E}">
        <p14:creationId xmlns:p14="http://schemas.microsoft.com/office/powerpoint/2010/main" val="2745054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t>&lt; </a:t>
            </a:r>
            <a:r>
              <a:rPr lang="de-DE" sz="3200" dirty="0" err="1" smtClean="0"/>
              <a:t>rotor</a:t>
            </a:r>
            <a:r>
              <a:rPr lang="de-DE" sz="3200" dirty="0" smtClean="0"/>
              <a:t> &gt; Zentrum für zeitgenössische Kunst</a:t>
            </a:r>
            <a:br>
              <a:rPr lang="de-DE" sz="3200" dirty="0" smtClean="0"/>
            </a:br>
            <a:r>
              <a:rPr lang="de-DE" sz="3200" b="1" dirty="0" smtClean="0"/>
              <a:t>Die Schule des Wir </a:t>
            </a:r>
            <a:r>
              <a:rPr lang="de-DE" sz="3200" dirty="0"/>
              <a:t/>
            </a:r>
            <a:br>
              <a:rPr lang="de-DE" sz="3200" dirty="0"/>
            </a:br>
            <a:r>
              <a:rPr lang="de-DE" sz="3200" dirty="0"/>
              <a:t>April – </a:t>
            </a:r>
            <a:r>
              <a:rPr lang="de-DE" sz="3200" dirty="0" smtClean="0"/>
              <a:t>Oktober </a:t>
            </a:r>
            <a:r>
              <a:rPr lang="de-DE" sz="3200" dirty="0"/>
              <a:t>2021</a:t>
            </a:r>
          </a:p>
        </p:txBody>
      </p:sp>
      <p:sp>
        <p:nvSpPr>
          <p:cNvPr id="3" name="Fußzeilenplatzhalter 2"/>
          <p:cNvSpPr>
            <a:spLocks noGrp="1"/>
          </p:cNvSpPr>
          <p:nvPr>
            <p:ph type="ftr" sz="quarter" idx="11"/>
          </p:nvPr>
        </p:nvSpPr>
        <p:spPr/>
        <p:txBody>
          <a:bodyPr/>
          <a:lstStyle/>
          <a:p>
            <a:r>
              <a:rPr lang="de-DE" smtClean="0"/>
              <a:t>UNSER KULTURJAHR 2020 - Dr. Günter Riegler</a:t>
            </a:r>
            <a:endParaRPr lang="de-DE"/>
          </a:p>
        </p:txBody>
      </p:sp>
      <p:sp>
        <p:nvSpPr>
          <p:cNvPr id="4" name="Foliennummernplatzhalter 3"/>
          <p:cNvSpPr>
            <a:spLocks noGrp="1"/>
          </p:cNvSpPr>
          <p:nvPr>
            <p:ph type="sldNum" sz="quarter" idx="12"/>
          </p:nvPr>
        </p:nvSpPr>
        <p:spPr/>
        <p:txBody>
          <a:bodyPr/>
          <a:lstStyle/>
          <a:p>
            <a:fld id="{3A9FC06A-A45E-4481-BCDB-CA5A3FD27B0A}" type="slidenum">
              <a:rPr lang="de-DE" smtClean="0"/>
              <a:t>18</a:t>
            </a:fld>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6247" y="1662350"/>
            <a:ext cx="7620000" cy="5084064"/>
          </a:xfrm>
          <a:prstGeom prst="rect">
            <a:avLst/>
          </a:prstGeom>
        </p:spPr>
      </p:pic>
    </p:spTree>
    <p:extLst>
      <p:ext uri="{BB962C8B-B14F-4D97-AF65-F5344CB8AC3E}">
        <p14:creationId xmlns:p14="http://schemas.microsoft.com/office/powerpoint/2010/main" val="543695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169876" y="527429"/>
            <a:ext cx="5744308" cy="1811327"/>
          </a:xfrm>
        </p:spPr>
        <p:txBody>
          <a:bodyPr>
            <a:normAutofit fontScale="90000"/>
          </a:bodyPr>
          <a:lstStyle/>
          <a:p>
            <a:pPr lvl="0" algn="l">
              <a:spcBef>
                <a:spcPts val="1000"/>
              </a:spcBef>
            </a:pP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a:solidFill>
                  <a:prstClr val="black"/>
                </a:solidFill>
                <a:latin typeface="Calibri" panose="020F0502020204030204"/>
                <a:ea typeface="+mn-ea"/>
                <a:cs typeface="+mn-cs"/>
              </a:rPr>
              <a:t/>
            </a:r>
            <a:br>
              <a:rPr lang="de-DE" sz="4900" b="1" dirty="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a:solidFill>
                  <a:prstClr val="black"/>
                </a:solidFill>
                <a:latin typeface="Calibri" panose="020F0502020204030204"/>
                <a:ea typeface="+mn-ea"/>
                <a:cs typeface="+mn-cs"/>
              </a:rPr>
              <a:t/>
            </a:r>
            <a:br>
              <a:rPr lang="de-DE" sz="4900" b="1" dirty="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a:solidFill>
                  <a:prstClr val="black"/>
                </a:solidFill>
                <a:latin typeface="Calibri" panose="020F0502020204030204"/>
                <a:ea typeface="+mn-ea"/>
                <a:cs typeface="+mn-cs"/>
              </a:rPr>
              <a:t/>
            </a:r>
            <a:br>
              <a:rPr lang="de-DE" sz="4900" b="1" dirty="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a:solidFill>
                  <a:prstClr val="black"/>
                </a:solidFill>
                <a:latin typeface="Calibri" panose="020F0502020204030204"/>
                <a:ea typeface="+mn-ea"/>
                <a:cs typeface="+mn-cs"/>
              </a:rPr>
              <a:t/>
            </a:r>
            <a:br>
              <a:rPr lang="de-DE" sz="4900" b="1" dirty="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2400" b="1" dirty="0">
                <a:solidFill>
                  <a:prstClr val="black"/>
                </a:solidFill>
                <a:latin typeface="Calibri" panose="020F0502020204030204"/>
                <a:ea typeface="+mn-ea"/>
                <a:cs typeface="+mn-cs"/>
              </a:rPr>
              <a:t/>
            </a:r>
            <a:br>
              <a:rPr lang="de-DE" sz="2400" b="1" dirty="0">
                <a:solidFill>
                  <a:prstClr val="black"/>
                </a:solidFill>
                <a:latin typeface="Calibri" panose="020F0502020204030204"/>
                <a:ea typeface="+mn-ea"/>
                <a:cs typeface="+mn-cs"/>
              </a:rPr>
            </a:br>
            <a:r>
              <a:rPr lang="de-DE" sz="2400" dirty="0">
                <a:solidFill>
                  <a:prstClr val="black"/>
                </a:solidFill>
                <a:latin typeface="Calibri" panose="020F0502020204030204"/>
                <a:ea typeface="+mn-ea"/>
                <a:cs typeface="+mn-cs"/>
              </a:rPr>
              <a:t/>
            </a:r>
            <a:br>
              <a:rPr lang="de-DE" sz="2400" dirty="0">
                <a:solidFill>
                  <a:prstClr val="black"/>
                </a:solidFill>
                <a:latin typeface="Calibri" panose="020F0502020204030204"/>
                <a:ea typeface="+mn-ea"/>
                <a:cs typeface="+mn-cs"/>
              </a:rPr>
            </a:br>
            <a:r>
              <a:rPr lang="de-DE" b="1" dirty="0">
                <a:solidFill>
                  <a:prstClr val="black"/>
                </a:solidFill>
                <a:latin typeface="Calibri" panose="020F0502020204030204"/>
              </a:rPr>
              <a:t>EINORDNUNG UND </a:t>
            </a:r>
            <a:r>
              <a:rPr lang="de-DE" b="1" i="1" dirty="0">
                <a:solidFill>
                  <a:prstClr val="black"/>
                </a:solidFill>
                <a:latin typeface="Calibri" panose="020F0502020204030204"/>
              </a:rPr>
              <a:t>was bleibt</a:t>
            </a:r>
            <a:r>
              <a:rPr lang="de-DE" b="1" dirty="0">
                <a:solidFill>
                  <a:prstClr val="black"/>
                </a:solidFill>
                <a:latin typeface="Calibri" panose="020F0502020204030204"/>
              </a:rPr>
              <a:t>…</a:t>
            </a:r>
            <a:endParaRPr lang="de-DE" dirty="0"/>
          </a:p>
        </p:txBody>
      </p:sp>
      <p:sp>
        <p:nvSpPr>
          <p:cNvPr id="3" name="Untertitel 2"/>
          <p:cNvSpPr>
            <a:spLocks noGrp="1"/>
          </p:cNvSpPr>
          <p:nvPr>
            <p:ph type="subTitle" idx="1"/>
          </p:nvPr>
        </p:nvSpPr>
        <p:spPr>
          <a:xfrm>
            <a:off x="1524000" y="4096138"/>
            <a:ext cx="9144000" cy="1516451"/>
          </a:xfrm>
        </p:spPr>
        <p:txBody>
          <a:bodyPr>
            <a:normAutofit fontScale="85000" lnSpcReduction="20000"/>
          </a:bodyPr>
          <a:lstStyle/>
          <a:p>
            <a:pPr algn="l"/>
            <a:r>
              <a:rPr lang="de-DE" dirty="0"/>
              <a:t>Graz Kulturjahr 2020 ist als Initiative und Festivalformat in dieser Art </a:t>
            </a:r>
            <a:r>
              <a:rPr lang="de-DE" b="1" dirty="0"/>
              <a:t>europaweit einzigartig </a:t>
            </a:r>
            <a:r>
              <a:rPr lang="de-DE" dirty="0"/>
              <a:t>und weist Graz auch im Städteranking abermals als eine </a:t>
            </a:r>
            <a:r>
              <a:rPr lang="de-DE" b="1" dirty="0"/>
              <a:t>bedeutungsvolle Kulturstadt </a:t>
            </a:r>
            <a:r>
              <a:rPr lang="de-DE" dirty="0" smtClean="0"/>
              <a:t>aus. </a:t>
            </a:r>
          </a:p>
          <a:p>
            <a:pPr algn="l"/>
            <a:r>
              <a:rPr lang="de-DE" dirty="0" smtClean="0"/>
              <a:t>Es unterstreicht </a:t>
            </a:r>
            <a:r>
              <a:rPr lang="de-DE" dirty="0"/>
              <a:t>durch sein Thema „Urbane Zukunft“ und über die Projektrealisierungen, die international Beachtung finden, auch das </a:t>
            </a:r>
            <a:r>
              <a:rPr lang="de-DE" b="1" dirty="0" err="1"/>
              <a:t>big</a:t>
            </a:r>
            <a:r>
              <a:rPr lang="de-DE" b="1" dirty="0"/>
              <a:t> </a:t>
            </a:r>
            <a:r>
              <a:rPr lang="de-DE" b="1" dirty="0" err="1"/>
              <a:t>picture</a:t>
            </a:r>
            <a:r>
              <a:rPr lang="de-DE" b="1" dirty="0"/>
              <a:t> von Graz als innovative und lebenswerte Stadt</a:t>
            </a:r>
            <a:r>
              <a:rPr lang="de-DE" dirty="0"/>
              <a:t>.</a:t>
            </a:r>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62004" y="386751"/>
            <a:ext cx="4379595" cy="3416300"/>
          </a:xfrm>
          <a:prstGeom prst="rect">
            <a:avLst/>
          </a:prstGeom>
        </p:spPr>
      </p:pic>
    </p:spTree>
    <p:extLst>
      <p:ext uri="{BB962C8B-B14F-4D97-AF65-F5344CB8AC3E}">
        <p14:creationId xmlns:p14="http://schemas.microsoft.com/office/powerpoint/2010/main" val="689844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388" y="506185"/>
            <a:ext cx="5313535" cy="5823948"/>
          </a:xfrm>
          <a:prstGeom prst="rect">
            <a:avLst/>
          </a:prstGeom>
        </p:spPr>
      </p:pic>
      <p:sp>
        <p:nvSpPr>
          <p:cNvPr id="7" name="Flussdiagramm: Verbinder 6"/>
          <p:cNvSpPr/>
          <p:nvPr/>
        </p:nvSpPr>
        <p:spPr>
          <a:xfrm>
            <a:off x="6056811" y="33005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Flussdiagramm: Verbinder 28"/>
          <p:cNvSpPr/>
          <p:nvPr/>
        </p:nvSpPr>
        <p:spPr>
          <a:xfrm>
            <a:off x="4472775" y="2095248"/>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Flussdiagramm: Verbinder 29"/>
          <p:cNvSpPr/>
          <p:nvPr/>
        </p:nvSpPr>
        <p:spPr>
          <a:xfrm>
            <a:off x="4687388" y="33005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Flussdiagramm: Verbinder 30"/>
          <p:cNvSpPr/>
          <p:nvPr/>
        </p:nvSpPr>
        <p:spPr>
          <a:xfrm>
            <a:off x="4632828" y="4254204"/>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Flussdiagramm: Verbinder 31"/>
          <p:cNvSpPr/>
          <p:nvPr/>
        </p:nvSpPr>
        <p:spPr>
          <a:xfrm>
            <a:off x="4802777" y="51293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Flussdiagramm: Verbinder 32"/>
          <p:cNvSpPr/>
          <p:nvPr/>
        </p:nvSpPr>
        <p:spPr>
          <a:xfrm>
            <a:off x="5842262" y="5321004"/>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Flussdiagramm: Verbinder 33"/>
          <p:cNvSpPr/>
          <p:nvPr/>
        </p:nvSpPr>
        <p:spPr>
          <a:xfrm>
            <a:off x="6672348" y="509462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Flussdiagramm: Verbinder 34"/>
          <p:cNvSpPr/>
          <p:nvPr/>
        </p:nvSpPr>
        <p:spPr>
          <a:xfrm>
            <a:off x="6169891" y="402782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Flussdiagramm: Verbinder 35"/>
          <p:cNvSpPr/>
          <p:nvPr/>
        </p:nvSpPr>
        <p:spPr>
          <a:xfrm>
            <a:off x="6410961" y="3413782"/>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Flussdiagramm: Verbinder 36"/>
          <p:cNvSpPr/>
          <p:nvPr/>
        </p:nvSpPr>
        <p:spPr>
          <a:xfrm>
            <a:off x="5783473" y="154106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Flussdiagramm: Verbinder 37"/>
          <p:cNvSpPr/>
          <p:nvPr/>
        </p:nvSpPr>
        <p:spPr>
          <a:xfrm>
            <a:off x="6980843" y="1868870"/>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Flussdiagramm: Verbinder 38"/>
          <p:cNvSpPr/>
          <p:nvPr/>
        </p:nvSpPr>
        <p:spPr>
          <a:xfrm>
            <a:off x="7493066" y="2676487"/>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Flussdiagramm: Verbinder 39"/>
          <p:cNvSpPr/>
          <p:nvPr/>
        </p:nvSpPr>
        <p:spPr>
          <a:xfrm>
            <a:off x="6980843" y="345793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Flussdiagramm: Verbinder 40"/>
          <p:cNvSpPr/>
          <p:nvPr/>
        </p:nvSpPr>
        <p:spPr>
          <a:xfrm>
            <a:off x="7303319" y="433934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2" name="Flussdiagramm: Verbinder 41"/>
          <p:cNvSpPr/>
          <p:nvPr/>
        </p:nvSpPr>
        <p:spPr>
          <a:xfrm>
            <a:off x="6069873" y="2667131"/>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3" name="Flussdiagramm: Verbinder 42"/>
          <p:cNvSpPr/>
          <p:nvPr/>
        </p:nvSpPr>
        <p:spPr>
          <a:xfrm>
            <a:off x="5570280" y="3881270"/>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4" name="Flussdiagramm: Verbinder 43"/>
          <p:cNvSpPr/>
          <p:nvPr/>
        </p:nvSpPr>
        <p:spPr>
          <a:xfrm>
            <a:off x="5375826" y="301796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 name="Textfeld 3"/>
          <p:cNvSpPr txBox="1"/>
          <p:nvPr/>
        </p:nvSpPr>
        <p:spPr>
          <a:xfrm flipH="1">
            <a:off x="517236" y="803564"/>
            <a:ext cx="2613891" cy="3970318"/>
          </a:xfrm>
          <a:prstGeom prst="rect">
            <a:avLst/>
          </a:prstGeom>
          <a:noFill/>
        </p:spPr>
        <p:txBody>
          <a:bodyPr wrap="square" rtlCol="0">
            <a:spAutoFit/>
          </a:bodyPr>
          <a:lstStyle/>
          <a:p>
            <a:pPr algn="ctr"/>
            <a:r>
              <a:rPr lang="de-DE" b="1" dirty="0" smtClean="0"/>
              <a:t>„Kultur </a:t>
            </a:r>
            <a:r>
              <a:rPr lang="de-DE" b="1" dirty="0"/>
              <a:t>schafft </a:t>
            </a:r>
            <a:r>
              <a:rPr lang="de-DE" b="1" dirty="0" smtClean="0"/>
              <a:t>urbane </a:t>
            </a:r>
            <a:r>
              <a:rPr lang="de-DE" b="1" dirty="0"/>
              <a:t>Zukunft“</a:t>
            </a:r>
          </a:p>
          <a:p>
            <a:pPr algn="ctr"/>
            <a:endParaRPr lang="de-DE" dirty="0"/>
          </a:p>
          <a:p>
            <a:pPr algn="ctr"/>
            <a:r>
              <a:rPr lang="de-DE" dirty="0" smtClean="0"/>
              <a:t>CALL November 2018 bis </a:t>
            </a:r>
          </a:p>
          <a:p>
            <a:pPr algn="ctr"/>
            <a:r>
              <a:rPr lang="de-DE" dirty="0" smtClean="0"/>
              <a:t>März 2019</a:t>
            </a:r>
          </a:p>
          <a:p>
            <a:pPr algn="ctr"/>
            <a:r>
              <a:rPr lang="de-DE" dirty="0" smtClean="0"/>
              <a:t>Projekte </a:t>
            </a:r>
            <a:r>
              <a:rPr lang="de-DE" dirty="0"/>
              <a:t>aus Kunst und Wissenschaft </a:t>
            </a:r>
          </a:p>
          <a:p>
            <a:pPr algn="ctr"/>
            <a:r>
              <a:rPr lang="de-DE" dirty="0" smtClean="0"/>
              <a:t>aller Sparten, von Institutionen bis Einzelpersonen</a:t>
            </a:r>
            <a:endParaRPr lang="de-DE" dirty="0"/>
          </a:p>
          <a:p>
            <a:pPr algn="ctr"/>
            <a:endParaRPr lang="de-DE" dirty="0"/>
          </a:p>
          <a:p>
            <a:pPr algn="ctr"/>
            <a:r>
              <a:rPr lang="de-DE" dirty="0" smtClean="0"/>
              <a:t>Überwältigende Beteiligung von knapp 600 </a:t>
            </a:r>
            <a:r>
              <a:rPr lang="de-DE" dirty="0"/>
              <a:t>Einreichungen</a:t>
            </a:r>
          </a:p>
        </p:txBody>
      </p:sp>
    </p:spTree>
    <p:extLst>
      <p:ext uri="{BB962C8B-B14F-4D97-AF65-F5344CB8AC3E}">
        <p14:creationId xmlns:p14="http://schemas.microsoft.com/office/powerpoint/2010/main" val="1003143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91666" y="741319"/>
            <a:ext cx="5744308" cy="3939063"/>
          </a:xfrm>
        </p:spPr>
        <p:txBody>
          <a:bodyPr>
            <a:noAutofit/>
          </a:bodyPr>
          <a:lstStyle/>
          <a:p>
            <a:pPr algn="l"/>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dirty="0" smtClean="0">
                <a:latin typeface="+mn-lt"/>
              </a:rPr>
              <a:t>Mit den </a:t>
            </a:r>
            <a:r>
              <a:rPr lang="de-DE" sz="1800" dirty="0">
                <a:latin typeface="+mn-lt"/>
              </a:rPr>
              <a:t>gesellschaftsrelevanten </a:t>
            </a:r>
            <a:r>
              <a:rPr lang="de-DE" sz="1800" dirty="0" smtClean="0">
                <a:latin typeface="+mn-lt"/>
              </a:rPr>
              <a:t>Projektthemen </a:t>
            </a:r>
            <a:r>
              <a:rPr lang="de-DE" sz="1800" dirty="0">
                <a:latin typeface="+mn-lt"/>
              </a:rPr>
              <a:t>befinden wir uns</a:t>
            </a:r>
            <a:r>
              <a:rPr lang="de-DE" sz="1800" b="1" dirty="0">
                <a:latin typeface="+mn-lt"/>
              </a:rPr>
              <a:t> am Puls der Zeit weltweiter Bemühungen</a:t>
            </a:r>
            <a:r>
              <a:rPr lang="de-DE" sz="1800" dirty="0">
                <a:latin typeface="+mn-lt"/>
              </a:rPr>
              <a:t> um eine gedeihliche Stadtentwicklung vom Green Deal und der Leipzig-Charta der EU, bis zu den 17 </a:t>
            </a:r>
            <a:r>
              <a:rPr lang="de-DE" sz="1800" dirty="0" err="1">
                <a:latin typeface="+mn-lt"/>
              </a:rPr>
              <a:t>Sustainable</a:t>
            </a:r>
            <a:r>
              <a:rPr lang="de-DE" sz="1800" dirty="0">
                <a:latin typeface="+mn-lt"/>
              </a:rPr>
              <a:t> Development Goals der UN</a:t>
            </a:r>
            <a:r>
              <a:rPr lang="de-DE" sz="1800" dirty="0" smtClean="0">
                <a:latin typeface="+mn-lt"/>
              </a:rPr>
              <a:t>.</a:t>
            </a:r>
            <a:br>
              <a:rPr lang="de-DE" sz="1800" dirty="0" smtClean="0">
                <a:latin typeface="+mn-lt"/>
              </a:rPr>
            </a:br>
            <a:r>
              <a:rPr lang="de-DE" sz="1800" dirty="0">
                <a:latin typeface="+mn-lt"/>
              </a:rPr>
              <a:t/>
            </a:r>
            <a:br>
              <a:rPr lang="de-DE" sz="1800" dirty="0">
                <a:latin typeface="+mn-lt"/>
              </a:rPr>
            </a:br>
            <a:r>
              <a:rPr lang="de-DE" sz="1800" dirty="0" smtClean="0">
                <a:latin typeface="+mn-lt"/>
              </a:rPr>
              <a:t>London plant, die weltweit erste National Park City zu werden.</a:t>
            </a:r>
            <a:br>
              <a:rPr lang="de-DE" sz="1800" dirty="0" smtClean="0">
                <a:latin typeface="+mn-lt"/>
              </a:rPr>
            </a:br>
            <a:r>
              <a:rPr lang="de-DE" sz="1800" dirty="0">
                <a:latin typeface="+mn-lt"/>
              </a:rPr>
              <a:t/>
            </a:r>
            <a:br>
              <a:rPr lang="de-DE" sz="1800" dirty="0">
                <a:latin typeface="+mn-lt"/>
              </a:rPr>
            </a:br>
            <a:r>
              <a:rPr lang="de-DE" sz="1800" dirty="0" smtClean="0">
                <a:latin typeface="+mn-lt"/>
              </a:rPr>
              <a:t>Der </a:t>
            </a:r>
            <a:r>
              <a:rPr lang="de-DE" sz="1800" dirty="0">
                <a:latin typeface="+mn-lt"/>
              </a:rPr>
              <a:t>Präsident der österr. Wirtschaftskammer, Harald Mahrer, zündet gerade die Diskussion an, ob nicht Österreich eine Green World Exhibition als Alternative oder Ergänzung (?) zur EXPO anbieten sollte</a:t>
            </a:r>
            <a:r>
              <a:rPr lang="de-DE" sz="1800" dirty="0"/>
              <a:t>.</a:t>
            </a:r>
            <a:r>
              <a:rPr lang="de-DE" dirty="0"/>
              <a:t/>
            </a:r>
            <a:br>
              <a:rPr lang="de-DE" dirty="0"/>
            </a:br>
            <a:r>
              <a:rPr lang="de-DE" sz="1800" dirty="0" smtClean="0">
                <a:latin typeface="+mn-lt"/>
              </a:rPr>
              <a:t/>
            </a:r>
            <a:br>
              <a:rPr lang="de-DE" sz="1800" dirty="0" smtClean="0">
                <a:latin typeface="+mn-lt"/>
              </a:rPr>
            </a:br>
            <a:endParaRPr lang="de-DE" sz="1800" dirty="0">
              <a:latin typeface="+mn-lt"/>
            </a:endParaRPr>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62004" y="386751"/>
            <a:ext cx="4379595" cy="3416300"/>
          </a:xfrm>
          <a:prstGeom prst="rect">
            <a:avLst/>
          </a:prstGeom>
        </p:spPr>
      </p:pic>
    </p:spTree>
    <p:extLst>
      <p:ext uri="{BB962C8B-B14F-4D97-AF65-F5344CB8AC3E}">
        <p14:creationId xmlns:p14="http://schemas.microsoft.com/office/powerpoint/2010/main" val="1212504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41599" y="1077317"/>
            <a:ext cx="5744308" cy="6019800"/>
          </a:xfrm>
        </p:spPr>
        <p:txBody>
          <a:bodyPr>
            <a:noAutofit/>
          </a:bodyPr>
          <a:lstStyle/>
          <a:p>
            <a:pPr algn="l"/>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b="1" dirty="0" smtClean="0">
                <a:solidFill>
                  <a:prstClr val="black"/>
                </a:solidFill>
                <a:latin typeface="+mn-lt"/>
                <a:ea typeface="+mn-ea"/>
                <a:cs typeface="+mn-cs"/>
              </a:rPr>
              <a:t/>
            </a:r>
            <a:br>
              <a:rPr lang="de-DE" sz="1800" b="1" dirty="0" smtClean="0">
                <a:solidFill>
                  <a:prstClr val="black"/>
                </a:solidFill>
                <a:latin typeface="+mn-lt"/>
                <a:ea typeface="+mn-ea"/>
                <a:cs typeface="+mn-cs"/>
              </a:rPr>
            </a:br>
            <a:r>
              <a:rPr lang="de-DE" sz="1800" dirty="0" smtClean="0">
                <a:latin typeface="+mn-lt"/>
              </a:rPr>
              <a:t>Dies </a:t>
            </a:r>
            <a:r>
              <a:rPr lang="de-DE" sz="1800" dirty="0">
                <a:latin typeface="+mn-lt"/>
              </a:rPr>
              <a:t>entspricht auch dem </a:t>
            </a:r>
            <a:r>
              <a:rPr lang="de-DE" sz="1800" b="1" dirty="0">
                <a:latin typeface="+mn-lt"/>
              </a:rPr>
              <a:t>Selbstverständnis der </a:t>
            </a:r>
            <a:r>
              <a:rPr lang="de-DE" sz="1800" b="1" dirty="0" smtClean="0">
                <a:latin typeface="+mn-lt"/>
              </a:rPr>
              <a:t>Grazer*innen:</a:t>
            </a:r>
            <a:r>
              <a:rPr lang="de-DE" sz="1600" dirty="0" smtClean="0">
                <a:latin typeface="+mn-lt"/>
              </a:rPr>
              <a:t/>
            </a:r>
            <a:br>
              <a:rPr lang="de-DE" sz="1600" dirty="0" smtClean="0">
                <a:latin typeface="+mn-lt"/>
              </a:rPr>
            </a:br>
            <a:r>
              <a:rPr lang="de-DE" sz="1600" dirty="0">
                <a:latin typeface="+mn-lt"/>
              </a:rPr>
              <a:t/>
            </a:r>
            <a:br>
              <a:rPr lang="de-DE" sz="1600" dirty="0">
                <a:latin typeface="+mn-lt"/>
              </a:rPr>
            </a:br>
            <a:r>
              <a:rPr lang="de-DE" sz="1800" dirty="0" smtClean="0">
                <a:latin typeface="+mn-lt"/>
              </a:rPr>
              <a:t>Gepaart </a:t>
            </a:r>
            <a:r>
              <a:rPr lang="de-DE" sz="1800" dirty="0">
                <a:latin typeface="+mn-lt"/>
              </a:rPr>
              <a:t>mit der allgemeinen Abfrage </a:t>
            </a:r>
            <a:r>
              <a:rPr lang="de-DE" sz="1800" dirty="0" smtClean="0">
                <a:latin typeface="+mn-lt"/>
              </a:rPr>
              <a:t>zum Kunstinteresse </a:t>
            </a:r>
            <a:r>
              <a:rPr lang="de-DE" sz="1800" dirty="0">
                <a:latin typeface="+mn-lt"/>
              </a:rPr>
              <a:t>der Bevölkerung bestätigt sich de facto der Anspruch von </a:t>
            </a:r>
            <a:r>
              <a:rPr lang="de-DE" sz="1800" b="1" dirty="0">
                <a:latin typeface="+mn-lt"/>
              </a:rPr>
              <a:t>Graz als </a:t>
            </a:r>
            <a:r>
              <a:rPr lang="de-DE" sz="1800" b="1" dirty="0" smtClean="0">
                <a:latin typeface="+mn-lt"/>
              </a:rPr>
              <a:t>einer </a:t>
            </a:r>
            <a:r>
              <a:rPr lang="de-DE" sz="1800" b="1" dirty="0">
                <a:latin typeface="+mn-lt"/>
              </a:rPr>
              <a:t>Kulturstadt</a:t>
            </a:r>
            <a:r>
              <a:rPr lang="de-DE" sz="1800" dirty="0">
                <a:latin typeface="+mn-lt"/>
              </a:rPr>
              <a:t>: </a:t>
            </a:r>
            <a:r>
              <a:rPr lang="de-DE" sz="1800" dirty="0" smtClean="0">
                <a:latin typeface="+mn-lt"/>
              </a:rPr>
              <a:t>Etwa </a:t>
            </a:r>
            <a:r>
              <a:rPr lang="de-DE" sz="1800" dirty="0">
                <a:latin typeface="+mn-lt"/>
              </a:rPr>
              <a:t>drei Viertel der Menschen in Graz bewerten Kunst und Kultur als wichtigen Teil ihres Alltags und ihrer Lebensqualität (70 % der aktuell Befragten). </a:t>
            </a:r>
            <a:br>
              <a:rPr lang="de-DE" sz="1800" dirty="0">
                <a:latin typeface="+mn-lt"/>
              </a:rPr>
            </a:br>
            <a:r>
              <a:rPr lang="de-DE" sz="1800" dirty="0">
                <a:latin typeface="+mn-lt"/>
              </a:rPr>
              <a:t/>
            </a:r>
            <a:br>
              <a:rPr lang="de-DE" sz="1800" dirty="0">
                <a:latin typeface="+mn-lt"/>
              </a:rPr>
            </a:br>
            <a:r>
              <a:rPr lang="de-DE" sz="1800" dirty="0" smtClean="0">
                <a:latin typeface="+mn-lt"/>
              </a:rPr>
              <a:t>Für </a:t>
            </a:r>
            <a:r>
              <a:rPr lang="de-DE" sz="1800" dirty="0">
                <a:latin typeface="+mn-lt"/>
              </a:rPr>
              <a:t>die Menschen, die einen Programmpunkt im Kulturjahr besucht haben, war es „</a:t>
            </a:r>
            <a:r>
              <a:rPr lang="de-DE" sz="1800" i="1" dirty="0">
                <a:latin typeface="+mn-lt"/>
              </a:rPr>
              <a:t>ein schönes Erlebnis</a:t>
            </a:r>
            <a:r>
              <a:rPr lang="de-DE" sz="1800" dirty="0">
                <a:latin typeface="+mn-lt"/>
              </a:rPr>
              <a:t>!“ Das sagen </a:t>
            </a:r>
            <a:r>
              <a:rPr lang="de-DE" sz="1800" dirty="0" smtClean="0">
                <a:latin typeface="+mn-lt"/>
              </a:rPr>
              <a:t/>
            </a:r>
            <a:br>
              <a:rPr lang="de-DE" sz="1800" dirty="0" smtClean="0">
                <a:latin typeface="+mn-lt"/>
              </a:rPr>
            </a:br>
            <a:r>
              <a:rPr lang="de-DE" sz="1800" b="1" dirty="0" smtClean="0">
                <a:latin typeface="+mn-lt"/>
              </a:rPr>
              <a:t>81 </a:t>
            </a:r>
            <a:r>
              <a:rPr lang="de-DE" sz="1800" b="1" dirty="0">
                <a:latin typeface="+mn-lt"/>
              </a:rPr>
              <a:t>% des Publikums und möchte erneut zu einer Kulturjahrveranstaltung gehen. </a:t>
            </a:r>
            <a:r>
              <a:rPr lang="de-DE" sz="1800" b="1" dirty="0" smtClean="0">
                <a:latin typeface="+mn-lt"/>
              </a:rPr>
              <a:t/>
            </a:r>
            <a:br>
              <a:rPr lang="de-DE" sz="1800" b="1" dirty="0" smtClean="0">
                <a:latin typeface="+mn-lt"/>
              </a:rPr>
            </a:br>
            <a:r>
              <a:rPr lang="de-DE" sz="1800" b="1" dirty="0">
                <a:latin typeface="+mn-lt"/>
              </a:rPr>
              <a:t/>
            </a:r>
            <a:br>
              <a:rPr lang="de-DE" sz="1800" b="1" dirty="0">
                <a:latin typeface="+mn-lt"/>
              </a:rPr>
            </a:br>
            <a:r>
              <a:rPr lang="de-AT" sz="1800" dirty="0" smtClean="0">
                <a:latin typeface="+mn-lt"/>
              </a:rPr>
              <a:t>Mehr </a:t>
            </a:r>
            <a:r>
              <a:rPr lang="de-AT" sz="1800" dirty="0">
                <a:latin typeface="+mn-lt"/>
              </a:rPr>
              <a:t>als </a:t>
            </a:r>
            <a:r>
              <a:rPr lang="de-AT" sz="1800" b="1" dirty="0">
                <a:latin typeface="+mn-lt"/>
              </a:rPr>
              <a:t>¾ der Befragten </a:t>
            </a:r>
            <a:r>
              <a:rPr lang="de-AT" sz="1800" dirty="0">
                <a:latin typeface="+mn-lt"/>
              </a:rPr>
              <a:t>erwarten sich sogar, dass auch nach dem Kulturjahr Veranstaltungen zu wichtigen Themen unserer Zeit fortgesetzt werden</a:t>
            </a:r>
            <a:r>
              <a:rPr lang="de-AT" sz="1800" dirty="0" smtClean="0">
                <a:latin typeface="+mn-lt"/>
              </a:rPr>
              <a:t>.</a:t>
            </a:r>
            <a:br>
              <a:rPr lang="de-AT" sz="1800" dirty="0" smtClean="0">
                <a:latin typeface="+mn-lt"/>
              </a:rPr>
            </a:br>
            <a:r>
              <a:rPr lang="de-AT" sz="1800" dirty="0">
                <a:latin typeface="+mn-lt"/>
              </a:rPr>
              <a:t/>
            </a:r>
            <a:br>
              <a:rPr lang="de-AT" sz="1800" dirty="0">
                <a:latin typeface="+mn-lt"/>
              </a:rPr>
            </a:br>
            <a:r>
              <a:rPr lang="de-AT" sz="1800" dirty="0" smtClean="0">
                <a:latin typeface="+mn-lt"/>
              </a:rPr>
              <a:t>(Marktforschung zur Halbzeit des </a:t>
            </a:r>
            <a:r>
              <a:rPr lang="de-AT" sz="1800" dirty="0" err="1" smtClean="0">
                <a:latin typeface="+mn-lt"/>
              </a:rPr>
              <a:t>coronabeschnittenen</a:t>
            </a:r>
            <a:r>
              <a:rPr lang="de-AT" sz="1800" dirty="0" smtClean="0">
                <a:latin typeface="+mn-lt"/>
              </a:rPr>
              <a:t> Programms</a:t>
            </a:r>
            <a:br>
              <a:rPr lang="de-AT" sz="1800" dirty="0" smtClean="0">
                <a:latin typeface="+mn-lt"/>
              </a:rPr>
            </a:br>
            <a:r>
              <a:rPr lang="de-AT" sz="1800" dirty="0" smtClean="0">
                <a:latin typeface="+mn-lt"/>
              </a:rPr>
              <a:t>MResearch </a:t>
            </a:r>
            <a:r>
              <a:rPr lang="de-AT" sz="1800" b="1" dirty="0" smtClean="0">
                <a:latin typeface="+mn-lt"/>
              </a:rPr>
              <a:t>OKTOBER 2020</a:t>
            </a:r>
            <a:r>
              <a:rPr lang="de-AT" sz="1800" dirty="0" smtClean="0">
                <a:latin typeface="+mn-lt"/>
              </a:rPr>
              <a:t>)</a:t>
            </a:r>
            <a:r>
              <a:rPr lang="de-DE" sz="1800" dirty="0">
                <a:latin typeface="+mn-lt"/>
              </a:rPr>
              <a:t/>
            </a:r>
            <a:br>
              <a:rPr lang="de-DE" sz="1800" dirty="0">
                <a:latin typeface="+mn-lt"/>
              </a:rPr>
            </a:br>
            <a:r>
              <a:rPr lang="de-DE" sz="1800" dirty="0" smtClean="0">
                <a:latin typeface="+mn-lt"/>
              </a:rPr>
              <a:t/>
            </a:r>
            <a:br>
              <a:rPr lang="de-DE" sz="1800" dirty="0" smtClean="0">
                <a:latin typeface="+mn-lt"/>
              </a:rPr>
            </a:br>
            <a:endParaRPr lang="de-DE" sz="1800" dirty="0">
              <a:latin typeface="+mn-lt"/>
            </a:endParaRPr>
          </a:p>
        </p:txBody>
      </p:sp>
      <p:sp>
        <p:nvSpPr>
          <p:cNvPr id="3" name="Untertitel 2"/>
          <p:cNvSpPr>
            <a:spLocks noGrp="1"/>
          </p:cNvSpPr>
          <p:nvPr>
            <p:ph type="subTitle" idx="1"/>
          </p:nvPr>
        </p:nvSpPr>
        <p:spPr>
          <a:xfrm>
            <a:off x="4741599" y="670917"/>
            <a:ext cx="7081055" cy="469393"/>
          </a:xfrm>
        </p:spPr>
        <p:txBody>
          <a:bodyPr>
            <a:normAutofit/>
          </a:bodyPr>
          <a:lstStyle/>
          <a:p>
            <a:pPr algn="l"/>
            <a:r>
              <a:rPr lang="de-DE" dirty="0"/>
              <a:t>Kultur schafft Urbane Zukunft:</a:t>
            </a:r>
          </a:p>
          <a:p>
            <a:pPr algn="l"/>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62004" y="386751"/>
            <a:ext cx="4379595" cy="3416300"/>
          </a:xfrm>
          <a:prstGeom prst="rect">
            <a:avLst/>
          </a:prstGeom>
        </p:spPr>
      </p:pic>
    </p:spTree>
    <p:extLst>
      <p:ext uri="{BB962C8B-B14F-4D97-AF65-F5344CB8AC3E}">
        <p14:creationId xmlns:p14="http://schemas.microsoft.com/office/powerpoint/2010/main" val="11891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704822303"/>
              </p:ext>
            </p:extLst>
          </p:nvPr>
        </p:nvGraphicFramePr>
        <p:xfrm>
          <a:off x="536713" y="1133061"/>
          <a:ext cx="7267658" cy="4300993"/>
        </p:xfrm>
        <a:graphic>
          <a:graphicData uri="http://schemas.openxmlformats.org/drawingml/2006/chart">
            <c:chart xmlns:c="http://schemas.openxmlformats.org/drawingml/2006/chart" xmlns:r="http://schemas.openxmlformats.org/officeDocument/2006/relationships" r:id="rId2"/>
          </a:graphicData>
        </a:graphic>
      </p:graphicFrame>
      <p:sp>
        <p:nvSpPr>
          <p:cNvPr id="5" name="AutoForm 2"/>
          <p:cNvSpPr>
            <a:spLocks noChangeArrowheads="1"/>
          </p:cNvSpPr>
          <p:nvPr/>
        </p:nvSpPr>
        <p:spPr bwMode="auto">
          <a:xfrm rot="5400000">
            <a:off x="9035194" y="1950416"/>
            <a:ext cx="1845034" cy="2666282"/>
          </a:xfrm>
          <a:prstGeom prst="roundRect">
            <a:avLst>
              <a:gd name="adj" fmla="val 13032"/>
            </a:avLst>
          </a:prstGeom>
          <a:ln w="6350"/>
          <a:ex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ctr" anchorCtr="0" upright="1">
            <a:noAutofit/>
          </a:bodyPr>
          <a:lstStyle/>
          <a:p>
            <a:pPr algn="ctr">
              <a:lnSpc>
                <a:spcPct val="107000"/>
              </a:lnSpc>
              <a:spcAft>
                <a:spcPts val="800"/>
              </a:spcAft>
            </a:pPr>
            <a:r>
              <a:rPr lang="de-DE" sz="1600" b="1" i="1" dirty="0" smtClean="0">
                <a:effectLst/>
                <a:latin typeface="Calibri Light" panose="020F0302020204030204" pitchFamily="34" charset="0"/>
                <a:ea typeface="Times New Roman" panose="02020603050405020304" pitchFamily="18" charset="0"/>
                <a:cs typeface="Times New Roman" panose="02020603050405020304" pitchFamily="18" charset="0"/>
              </a:rPr>
              <a:t>OKTOBER 2020</a:t>
            </a:r>
          </a:p>
          <a:p>
            <a:pPr algn="ctr">
              <a:lnSpc>
                <a:spcPct val="107000"/>
              </a:lnSpc>
              <a:spcAft>
                <a:spcPts val="800"/>
              </a:spcAft>
            </a:pPr>
            <a:r>
              <a:rPr lang="de-DE" sz="1600" i="1" dirty="0" smtClean="0">
                <a:effectLst/>
                <a:latin typeface="Calibri Light" panose="020F0302020204030204" pitchFamily="34" charset="0"/>
                <a:ea typeface="Times New Roman" panose="02020603050405020304" pitchFamily="18" charset="0"/>
                <a:cs typeface="Times New Roman" panose="02020603050405020304" pitchFamily="18" charset="0"/>
              </a:rPr>
              <a:t>Das </a:t>
            </a:r>
            <a:r>
              <a:rPr lang="de-DE" sz="1600" i="1" dirty="0">
                <a:effectLst/>
                <a:latin typeface="Calibri Light" panose="020F0302020204030204" pitchFamily="34" charset="0"/>
                <a:ea typeface="Times New Roman" panose="02020603050405020304" pitchFamily="18" charset="0"/>
                <a:cs typeface="Times New Roman" panose="02020603050405020304" pitchFamily="18" charset="0"/>
              </a:rPr>
              <a:t>Kulturjahr konnte die Erwartungen von 74 % der befragten Besucher*innen erfüllen.</a:t>
            </a:r>
            <a:endParaRPr lang="de-DE"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9283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169876" y="527430"/>
            <a:ext cx="5744308" cy="686774"/>
          </a:xfrm>
        </p:spPr>
        <p:txBody>
          <a:bodyPr>
            <a:normAutofit fontScale="90000"/>
          </a:bodyPr>
          <a:lstStyle/>
          <a:p>
            <a:pPr lvl="0" algn="l">
              <a:spcBef>
                <a:spcPts val="1000"/>
              </a:spcBef>
            </a:pP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4900" b="1" dirty="0" smtClean="0">
                <a:solidFill>
                  <a:prstClr val="black"/>
                </a:solidFill>
                <a:latin typeface="Calibri" panose="020F0502020204030204"/>
                <a:ea typeface="+mn-ea"/>
                <a:cs typeface="+mn-cs"/>
              </a:rPr>
              <a:t/>
            </a:r>
            <a:br>
              <a:rPr lang="de-DE" sz="4900" b="1" dirty="0" smtClean="0">
                <a:solidFill>
                  <a:prstClr val="black"/>
                </a:solidFill>
                <a:latin typeface="Calibri" panose="020F0502020204030204"/>
                <a:ea typeface="+mn-ea"/>
                <a:cs typeface="+mn-cs"/>
              </a:rPr>
            </a:br>
            <a:r>
              <a:rPr lang="de-DE" sz="2400" b="1" dirty="0" smtClean="0">
                <a:solidFill>
                  <a:prstClr val="black"/>
                </a:solidFill>
                <a:latin typeface="Calibri" panose="020F0502020204030204"/>
                <a:ea typeface="+mn-ea"/>
                <a:cs typeface="+mn-cs"/>
              </a:rPr>
              <a:t/>
            </a:r>
            <a:br>
              <a:rPr lang="de-DE" sz="2400" b="1" dirty="0" smtClean="0">
                <a:solidFill>
                  <a:prstClr val="black"/>
                </a:solidFill>
                <a:latin typeface="Calibri" panose="020F0502020204030204"/>
                <a:ea typeface="+mn-ea"/>
                <a:cs typeface="+mn-cs"/>
              </a:rPr>
            </a:br>
            <a:r>
              <a:rPr lang="de-DE" sz="2400" dirty="0" smtClean="0">
                <a:solidFill>
                  <a:prstClr val="black"/>
                </a:solidFill>
                <a:latin typeface="Calibri" panose="020F0502020204030204"/>
                <a:ea typeface="+mn-ea"/>
                <a:cs typeface="+mn-cs"/>
              </a:rPr>
              <a:t/>
            </a:r>
            <a:br>
              <a:rPr lang="de-DE" sz="2400" dirty="0" smtClean="0">
                <a:solidFill>
                  <a:prstClr val="black"/>
                </a:solidFill>
                <a:latin typeface="Calibri" panose="020F0502020204030204"/>
                <a:ea typeface="+mn-ea"/>
                <a:cs typeface="+mn-cs"/>
              </a:rPr>
            </a:br>
            <a:r>
              <a:rPr lang="de-DE" sz="2400" b="1" dirty="0" smtClean="0">
                <a:solidFill>
                  <a:prstClr val="black"/>
                </a:solidFill>
                <a:latin typeface="Calibri" panose="020F0502020204030204"/>
                <a:ea typeface="+mn-ea"/>
                <a:cs typeface="+mn-cs"/>
              </a:rPr>
              <a:t>Parameter zu Beginn:</a:t>
            </a:r>
            <a:endParaRPr lang="de-DE" sz="2400" b="1" dirty="0">
              <a:solidFill>
                <a:prstClr val="black"/>
              </a:solidFill>
              <a:latin typeface="Calibri" panose="020F0502020204030204"/>
              <a:ea typeface="+mn-ea"/>
              <a:cs typeface="+mn-cs"/>
            </a:endParaRPr>
          </a:p>
        </p:txBody>
      </p:sp>
      <p:sp>
        <p:nvSpPr>
          <p:cNvPr id="3" name="Untertitel 2"/>
          <p:cNvSpPr>
            <a:spLocks noGrp="1"/>
          </p:cNvSpPr>
          <p:nvPr>
            <p:ph type="subTitle" idx="1"/>
          </p:nvPr>
        </p:nvSpPr>
        <p:spPr>
          <a:xfrm>
            <a:off x="4816550" y="1528997"/>
            <a:ext cx="6954202" cy="2083633"/>
          </a:xfrm>
        </p:spPr>
        <p:txBody>
          <a:bodyPr>
            <a:noAutofit/>
          </a:bodyPr>
          <a:lstStyle/>
          <a:p>
            <a:pPr marL="457200" indent="-457200" algn="l">
              <a:lnSpc>
                <a:spcPct val="150000"/>
              </a:lnSpc>
              <a:spcAft>
                <a:spcPts val="600"/>
              </a:spcAft>
              <a:buBlip>
                <a:blip r:embed="rId2"/>
              </a:buBlip>
            </a:pPr>
            <a:r>
              <a:rPr lang="de-DE" sz="1800" dirty="0" smtClean="0"/>
              <a:t>Ganzjähriges Festival in </a:t>
            </a:r>
            <a:r>
              <a:rPr lang="de-DE" sz="1800" b="1" dirty="0" smtClean="0"/>
              <a:t>ALLEN Bezirken</a:t>
            </a:r>
            <a:endParaRPr lang="de-DE" sz="1800" b="1" dirty="0"/>
          </a:p>
          <a:p>
            <a:pPr marL="457200" indent="-457200" algn="l">
              <a:lnSpc>
                <a:spcPct val="150000"/>
              </a:lnSpc>
              <a:spcAft>
                <a:spcPts val="600"/>
              </a:spcAft>
              <a:buBlip>
                <a:blip r:embed="rId2"/>
              </a:buBlip>
            </a:pPr>
            <a:r>
              <a:rPr lang="de-DE" sz="1800" dirty="0" smtClean="0"/>
              <a:t>Call für Kunst UND Wissenschaft</a:t>
            </a:r>
          </a:p>
          <a:p>
            <a:pPr marL="457200" indent="-457200" algn="l">
              <a:lnSpc>
                <a:spcPct val="150000"/>
              </a:lnSpc>
              <a:spcAft>
                <a:spcPts val="600"/>
              </a:spcAft>
              <a:buBlip>
                <a:blip r:embed="rId2"/>
              </a:buBlip>
            </a:pPr>
            <a:r>
              <a:rPr lang="de-DE" sz="1800" dirty="0" smtClean="0"/>
              <a:t>Kulturjahr soll nach </a:t>
            </a:r>
            <a:r>
              <a:rPr lang="de-DE" sz="1800" b="1" dirty="0" err="1"/>
              <a:t>Aussen</a:t>
            </a:r>
            <a:r>
              <a:rPr lang="de-DE" sz="1800" b="1" dirty="0"/>
              <a:t> strahlen </a:t>
            </a:r>
            <a:r>
              <a:rPr lang="de-DE" sz="1800" dirty="0"/>
              <a:t>und nach </a:t>
            </a:r>
            <a:r>
              <a:rPr lang="de-DE" sz="1800" b="1" dirty="0"/>
              <a:t>Innen stärken </a:t>
            </a:r>
            <a:r>
              <a:rPr lang="de-DE" sz="1800" dirty="0"/>
              <a:t>!</a:t>
            </a:r>
          </a:p>
          <a:p>
            <a:pPr algn="l">
              <a:lnSpc>
                <a:spcPct val="150000"/>
              </a:lnSpc>
              <a:spcAft>
                <a:spcPts val="600"/>
              </a:spcAft>
            </a:pPr>
            <a:endParaRPr lang="de-DE" sz="1800" dirty="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242083" y="527430"/>
            <a:ext cx="4379595" cy="3416300"/>
          </a:xfrm>
          <a:prstGeom prst="rect">
            <a:avLst/>
          </a:prstGeom>
        </p:spPr>
      </p:pic>
      <p:sp>
        <p:nvSpPr>
          <p:cNvPr id="5" name="Rechteck 4"/>
          <p:cNvSpPr/>
          <p:nvPr/>
        </p:nvSpPr>
        <p:spPr>
          <a:xfrm>
            <a:off x="2121876" y="4258523"/>
            <a:ext cx="6096000" cy="2616101"/>
          </a:xfrm>
          <a:prstGeom prst="rect">
            <a:avLst/>
          </a:prstGeom>
        </p:spPr>
        <p:txBody>
          <a:bodyPr>
            <a:spAutoFit/>
          </a:bodyPr>
          <a:lstStyle/>
          <a:p>
            <a:pPr marL="457200" indent="-457200">
              <a:spcAft>
                <a:spcPts val="600"/>
              </a:spcAft>
              <a:buBlip>
                <a:blip r:embed="rId2"/>
              </a:buBlip>
            </a:pPr>
            <a:r>
              <a:rPr lang="de-DE" dirty="0"/>
              <a:t>Extrem schlankes Team und Budget für Organisation, Förderabwicklung </a:t>
            </a:r>
            <a:r>
              <a:rPr lang="de-DE" dirty="0" smtClean="0"/>
              <a:t>sowie </a:t>
            </a:r>
            <a:r>
              <a:rPr lang="de-DE" dirty="0"/>
              <a:t>Marketing</a:t>
            </a:r>
          </a:p>
          <a:p>
            <a:pPr marL="457200" indent="-457200">
              <a:spcAft>
                <a:spcPts val="600"/>
              </a:spcAft>
              <a:buBlip>
                <a:blip r:embed="rId2"/>
              </a:buBlip>
            </a:pPr>
            <a:r>
              <a:rPr lang="de-DE" b="1" dirty="0"/>
              <a:t>5 Millionen Euro reines Förderbudget</a:t>
            </a:r>
          </a:p>
          <a:p>
            <a:pPr marL="457200" indent="-457200">
              <a:spcAft>
                <a:spcPts val="600"/>
              </a:spcAft>
              <a:buBlip>
                <a:blip r:embed="rId2"/>
              </a:buBlip>
            </a:pPr>
            <a:r>
              <a:rPr lang="de-DE" dirty="0"/>
              <a:t>2,5 Mill. für Personal-, Sach- und Marketing</a:t>
            </a:r>
          </a:p>
          <a:p>
            <a:pPr marL="457200" indent="-457200">
              <a:spcAft>
                <a:spcPts val="600"/>
              </a:spcAft>
              <a:buBlip>
                <a:blip r:embed="rId2"/>
              </a:buBlip>
            </a:pPr>
            <a:r>
              <a:rPr lang="de-DE" dirty="0" err="1"/>
              <a:t>Sponsorenaquise</a:t>
            </a:r>
            <a:r>
              <a:rPr lang="de-DE" dirty="0"/>
              <a:t> für Marketingbudget, das 1 zu 1 der Projektbewerbung </a:t>
            </a:r>
            <a:r>
              <a:rPr lang="de-DE" dirty="0" smtClean="0"/>
              <a:t>dient</a:t>
            </a:r>
          </a:p>
          <a:p>
            <a:pPr marL="457200" indent="-457200">
              <a:spcAft>
                <a:spcPts val="600"/>
              </a:spcAft>
              <a:buBlip>
                <a:blip r:embed="rId2"/>
              </a:buBlip>
            </a:pPr>
            <a:r>
              <a:rPr lang="de-DE" i="1" dirty="0" smtClean="0"/>
              <a:t>Vergleich</a:t>
            </a:r>
            <a:r>
              <a:rPr lang="de-DE" dirty="0" smtClean="0"/>
              <a:t> Salzburger Festspiele (2021): 10 Premieren, 251 temporäre Mitarbeiter*innen, 60 Mill. € Budget</a:t>
            </a:r>
            <a:endParaRPr lang="de-DE" dirty="0"/>
          </a:p>
        </p:txBody>
      </p:sp>
    </p:spTree>
    <p:extLst>
      <p:ext uri="{BB962C8B-B14F-4D97-AF65-F5344CB8AC3E}">
        <p14:creationId xmlns:p14="http://schemas.microsoft.com/office/powerpoint/2010/main" val="2949043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111549" y="446349"/>
            <a:ext cx="5744308" cy="3153638"/>
          </a:xfrm>
        </p:spPr>
        <p:txBody>
          <a:bodyPr>
            <a:noAutofit/>
          </a:bodyPr>
          <a:lstStyle/>
          <a:p>
            <a:pPr algn="l">
              <a:lnSpc>
                <a:spcPct val="100000"/>
              </a:lnSpc>
            </a:pP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r>
              <a:rPr lang="de-DE" sz="2400" b="1" i="1" dirty="0">
                <a:solidFill>
                  <a:prstClr val="black"/>
                </a:solidFill>
                <a:latin typeface="+mn-lt"/>
              </a:rPr>
              <a:t>Nach</a:t>
            </a:r>
            <a:r>
              <a:rPr lang="de-DE" sz="2400" b="1" dirty="0">
                <a:solidFill>
                  <a:prstClr val="black"/>
                </a:solidFill>
                <a:latin typeface="+mn-lt"/>
              </a:rPr>
              <a:t> </a:t>
            </a:r>
            <a:r>
              <a:rPr lang="de-DE" sz="2400" b="1" i="1" dirty="0" err="1">
                <a:solidFill>
                  <a:prstClr val="black"/>
                </a:solidFill>
                <a:latin typeface="+mn-lt"/>
              </a:rPr>
              <a:t>Aussen</a:t>
            </a:r>
            <a:r>
              <a:rPr lang="de-DE" sz="2400" b="1" i="1" dirty="0">
                <a:solidFill>
                  <a:prstClr val="black"/>
                </a:solidFill>
                <a:latin typeface="+mn-lt"/>
              </a:rPr>
              <a:t> strahlen</a:t>
            </a:r>
            <a:r>
              <a:rPr lang="de-DE" sz="1800" b="1" i="1" dirty="0">
                <a:solidFill>
                  <a:prstClr val="black"/>
                </a:solidFill>
                <a:latin typeface="+mn-lt"/>
              </a:rPr>
              <a:t/>
            </a:r>
            <a:br>
              <a:rPr lang="de-DE" sz="1800" b="1" i="1" dirty="0">
                <a:solidFill>
                  <a:prstClr val="black"/>
                </a:solidFill>
                <a:latin typeface="+mn-lt"/>
              </a:rPr>
            </a:br>
            <a:r>
              <a:rPr lang="de-DE" sz="1800" b="1" dirty="0">
                <a:solidFill>
                  <a:prstClr val="black"/>
                </a:solidFill>
                <a:latin typeface="+mn-lt"/>
              </a:rPr>
              <a:t/>
            </a:r>
            <a:br>
              <a:rPr lang="de-DE" sz="1800" b="1" dirty="0">
                <a:solidFill>
                  <a:prstClr val="black"/>
                </a:solidFill>
                <a:latin typeface="+mn-lt"/>
              </a:rPr>
            </a:br>
            <a:r>
              <a:rPr lang="de-DE" sz="1800" b="1" dirty="0">
                <a:solidFill>
                  <a:prstClr val="black"/>
                </a:solidFill>
                <a:latin typeface="+mn-lt"/>
              </a:rPr>
              <a:t>Output-Parameter Publikationen (24) und Filme (66) </a:t>
            </a:r>
            <a:br>
              <a:rPr lang="de-DE" sz="1800" b="1" dirty="0">
                <a:solidFill>
                  <a:prstClr val="black"/>
                </a:solidFill>
                <a:latin typeface="+mn-lt"/>
              </a:rPr>
            </a:br>
            <a:r>
              <a:rPr lang="de-DE" sz="1800" b="1" dirty="0" smtClean="0">
                <a:solidFill>
                  <a:prstClr val="black"/>
                </a:solidFill>
                <a:latin typeface="+mn-lt"/>
              </a:rPr>
              <a:t/>
            </a:r>
            <a:br>
              <a:rPr lang="de-DE" sz="1800" b="1" dirty="0" smtClean="0">
                <a:solidFill>
                  <a:prstClr val="black"/>
                </a:solidFill>
                <a:latin typeface="+mn-lt"/>
              </a:rPr>
            </a:br>
            <a:r>
              <a:rPr lang="de-DE" sz="1800" b="1" dirty="0" smtClean="0">
                <a:solidFill>
                  <a:prstClr val="black"/>
                </a:solidFill>
                <a:latin typeface="+mn-lt"/>
              </a:rPr>
              <a:t>Presseecho positiv: </a:t>
            </a:r>
            <a:r>
              <a:rPr lang="de-DE" sz="1800" dirty="0" smtClean="0">
                <a:latin typeface="+mn-lt"/>
              </a:rPr>
              <a:t>Medienbeobachtung </a:t>
            </a:r>
            <a:r>
              <a:rPr lang="de-DE" sz="1800" dirty="0">
                <a:latin typeface="+mn-lt"/>
              </a:rPr>
              <a:t>seit Beginn an bis heute </a:t>
            </a:r>
            <a:r>
              <a:rPr lang="de-DE" sz="1800" b="1" dirty="0">
                <a:latin typeface="+mn-lt"/>
              </a:rPr>
              <a:t>530 Treffer</a:t>
            </a:r>
            <a:r>
              <a:rPr lang="de-DE" sz="1800" dirty="0">
                <a:latin typeface="+mn-lt"/>
              </a:rPr>
              <a:t> zum Kulturjahr in den </a:t>
            </a:r>
            <a:r>
              <a:rPr lang="de-DE" sz="1800" dirty="0" smtClean="0">
                <a:latin typeface="+mn-lt"/>
              </a:rPr>
              <a:t>Pressemitteilungen; Radiofeatures z.B. Ö1, Landesschauberichte, Kulturmontag ORF2 sowie internationale Berichte u.a. auf 3sat (</a:t>
            </a:r>
            <a:r>
              <a:rPr lang="de-DE" sz="1800" dirty="0" err="1" smtClean="0">
                <a:latin typeface="+mn-lt"/>
              </a:rPr>
              <a:t>kulturzeit</a:t>
            </a:r>
            <a:r>
              <a:rPr lang="de-DE" sz="1800" dirty="0" smtClean="0">
                <a:latin typeface="+mn-lt"/>
              </a:rPr>
              <a:t>)…</a:t>
            </a:r>
            <a:r>
              <a:rPr lang="de-DE" sz="1800" dirty="0">
                <a:latin typeface="+mn-lt"/>
              </a:rPr>
              <a:t/>
            </a:r>
            <a:br>
              <a:rPr lang="de-DE" sz="1800" dirty="0">
                <a:latin typeface="+mn-lt"/>
              </a:rPr>
            </a:br>
            <a:r>
              <a:rPr lang="de-DE" sz="1800" dirty="0" smtClean="0">
                <a:latin typeface="+mn-lt"/>
              </a:rPr>
              <a:t/>
            </a:r>
            <a:br>
              <a:rPr lang="de-DE" sz="1800" dirty="0" smtClean="0">
                <a:latin typeface="+mn-lt"/>
              </a:rPr>
            </a:br>
            <a:r>
              <a:rPr lang="de-DE" sz="1800" dirty="0" err="1">
                <a:latin typeface="+mn-lt"/>
              </a:rPr>
              <a:t>Social</a:t>
            </a:r>
            <a:r>
              <a:rPr lang="de-DE" sz="1800" dirty="0">
                <a:latin typeface="+mn-lt"/>
              </a:rPr>
              <a:t> </a:t>
            </a:r>
            <a:r>
              <a:rPr lang="de-DE" sz="1800" dirty="0" smtClean="0">
                <a:latin typeface="+mn-lt"/>
              </a:rPr>
              <a:t>Media-Reichweite, allein </a:t>
            </a:r>
            <a:r>
              <a:rPr lang="de-DE" sz="1800" dirty="0">
                <a:latin typeface="+mn-lt"/>
              </a:rPr>
              <a:t>von den </a:t>
            </a:r>
            <a:r>
              <a:rPr lang="de-DE" sz="1800" dirty="0" smtClean="0">
                <a:latin typeface="+mn-lt"/>
              </a:rPr>
              <a:t>bisher knapp 30 abgeschlossenen (!) Projekten </a:t>
            </a:r>
            <a:r>
              <a:rPr lang="de-DE" sz="1800" dirty="0">
                <a:latin typeface="+mn-lt"/>
              </a:rPr>
              <a:t>bei </a:t>
            </a:r>
            <a:r>
              <a:rPr lang="de-DE" sz="1800" b="1" dirty="0" smtClean="0">
                <a:latin typeface="+mn-lt"/>
              </a:rPr>
              <a:t>65.341 </a:t>
            </a:r>
            <a:r>
              <a:rPr lang="de-DE" sz="1800" b="1" dirty="0">
                <a:latin typeface="+mn-lt"/>
              </a:rPr>
              <a:t>Personen</a:t>
            </a:r>
            <a:r>
              <a:rPr lang="de-DE" sz="1800" dirty="0">
                <a:latin typeface="+mn-lt"/>
              </a:rPr>
              <a:t> </a:t>
            </a: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endParaRPr lang="de-DE" sz="1800" b="1" i="1" dirty="0">
              <a:solidFill>
                <a:prstClr val="black"/>
              </a:solidFill>
              <a:latin typeface="Calibri" panose="020F0502020204030204"/>
              <a:ea typeface="+mn-ea"/>
              <a:cs typeface="+mn-cs"/>
            </a:endParaRPr>
          </a:p>
        </p:txBody>
      </p:sp>
      <p:sp>
        <p:nvSpPr>
          <p:cNvPr id="3" name="Untertitel 2"/>
          <p:cNvSpPr>
            <a:spLocks noGrp="1"/>
          </p:cNvSpPr>
          <p:nvPr>
            <p:ph type="subTitle" idx="1"/>
          </p:nvPr>
        </p:nvSpPr>
        <p:spPr>
          <a:xfrm>
            <a:off x="1759174" y="3684635"/>
            <a:ext cx="6954202" cy="2926027"/>
          </a:xfrm>
        </p:spPr>
        <p:txBody>
          <a:bodyPr>
            <a:noAutofit/>
          </a:bodyPr>
          <a:lstStyle/>
          <a:p>
            <a:pPr algn="l">
              <a:lnSpc>
                <a:spcPct val="100000"/>
              </a:lnSpc>
              <a:spcAft>
                <a:spcPts val="600"/>
              </a:spcAft>
            </a:pPr>
            <a:r>
              <a:rPr lang="de-DE" sz="1800" dirty="0"/>
              <a:t>Dachmarkenstruktur für Außendarstellung, Marketing und Presse:</a:t>
            </a:r>
          </a:p>
          <a:p>
            <a:pPr marL="457200" indent="-457200" algn="l">
              <a:lnSpc>
                <a:spcPct val="100000"/>
              </a:lnSpc>
              <a:spcAft>
                <a:spcPts val="600"/>
              </a:spcAft>
              <a:buBlip>
                <a:blip r:embed="rId2"/>
              </a:buBlip>
            </a:pPr>
            <a:r>
              <a:rPr lang="de-DE" sz="1800" b="1" dirty="0"/>
              <a:t>Monatlicher Presseverteiler </a:t>
            </a:r>
            <a:r>
              <a:rPr lang="de-DE" sz="1800" b="1" dirty="0" smtClean="0"/>
              <a:t>und persönliche </a:t>
            </a:r>
            <a:r>
              <a:rPr lang="de-DE" sz="1800" b="1" dirty="0"/>
              <a:t>Pressebetreuung</a:t>
            </a:r>
          </a:p>
          <a:p>
            <a:pPr marL="457200" indent="-457200" algn="l">
              <a:lnSpc>
                <a:spcPct val="100000"/>
              </a:lnSpc>
              <a:spcAft>
                <a:spcPts val="600"/>
              </a:spcAft>
              <a:buBlip>
                <a:blip r:embed="rId2"/>
              </a:buBlip>
            </a:pPr>
            <a:r>
              <a:rPr lang="de-DE" sz="1800" b="1" dirty="0"/>
              <a:t>Medienkooperationen und Einschaltungen</a:t>
            </a:r>
          </a:p>
          <a:p>
            <a:pPr marL="457200" indent="-457200" algn="l">
              <a:lnSpc>
                <a:spcPct val="100000"/>
              </a:lnSpc>
              <a:spcAft>
                <a:spcPts val="600"/>
              </a:spcAft>
              <a:buBlip>
                <a:blip r:embed="rId2"/>
              </a:buBlip>
            </a:pPr>
            <a:r>
              <a:rPr lang="de-DE" sz="1800" b="1" dirty="0"/>
              <a:t>Monatlicher Newsletter mit 850 Abonnent*innen</a:t>
            </a:r>
          </a:p>
          <a:p>
            <a:pPr marL="457200" indent="-457200" algn="l">
              <a:lnSpc>
                <a:spcPct val="100000"/>
              </a:lnSpc>
              <a:spcAft>
                <a:spcPts val="600"/>
              </a:spcAft>
              <a:buBlip>
                <a:blip r:embed="rId2"/>
              </a:buBlip>
            </a:pPr>
            <a:r>
              <a:rPr lang="de-DE" sz="1800" b="1" dirty="0" err="1"/>
              <a:t>Social</a:t>
            </a:r>
            <a:r>
              <a:rPr lang="de-DE" sz="1800" b="1" dirty="0"/>
              <a:t> Media </a:t>
            </a:r>
            <a:r>
              <a:rPr lang="de-DE" sz="1800" b="1" dirty="0" smtClean="0"/>
              <a:t>(knapp 4000 Follower auf </a:t>
            </a:r>
            <a:r>
              <a:rPr lang="de-DE" sz="1800" b="1" dirty="0" err="1" smtClean="0"/>
              <a:t>fb</a:t>
            </a:r>
            <a:r>
              <a:rPr lang="de-DE" sz="1800" b="1" dirty="0" smtClean="0"/>
              <a:t> und </a:t>
            </a:r>
            <a:r>
              <a:rPr lang="de-DE" sz="1800" b="1" dirty="0" err="1" smtClean="0"/>
              <a:t>Insta</a:t>
            </a:r>
            <a:r>
              <a:rPr lang="de-DE" sz="1800" b="1" dirty="0" smtClean="0"/>
              <a:t>)</a:t>
            </a:r>
            <a:endParaRPr lang="de-DE" sz="1800" b="1" dirty="0"/>
          </a:p>
          <a:p>
            <a:pPr marL="457200" indent="-457200" algn="l">
              <a:lnSpc>
                <a:spcPct val="100000"/>
              </a:lnSpc>
              <a:spcAft>
                <a:spcPts val="600"/>
              </a:spcAft>
              <a:buBlip>
                <a:blip r:embed="rId2"/>
              </a:buBlip>
            </a:pPr>
            <a:r>
              <a:rPr lang="de-DE" sz="1800" b="1" dirty="0"/>
              <a:t>Vor Ort </a:t>
            </a:r>
            <a:r>
              <a:rPr lang="de-DE" sz="1800" b="1" dirty="0" err="1"/>
              <a:t>branding</a:t>
            </a:r>
            <a:endParaRPr lang="de-DE" sz="1800" b="1" dirty="0"/>
          </a:p>
          <a:p>
            <a:pPr algn="l">
              <a:lnSpc>
                <a:spcPct val="150000"/>
              </a:lnSpc>
              <a:spcAft>
                <a:spcPts val="600"/>
              </a:spcAft>
            </a:pPr>
            <a:endParaRPr lang="de-DE" sz="1800" dirty="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317034" y="392517"/>
            <a:ext cx="4379595" cy="3416300"/>
          </a:xfrm>
          <a:prstGeom prst="rect">
            <a:avLst/>
          </a:prstGeom>
        </p:spPr>
      </p:pic>
      <p:sp>
        <p:nvSpPr>
          <p:cNvPr id="5" name="Rechteck 4"/>
          <p:cNvSpPr/>
          <p:nvPr/>
        </p:nvSpPr>
        <p:spPr>
          <a:xfrm>
            <a:off x="5791200" y="4785372"/>
            <a:ext cx="6096000" cy="369332"/>
          </a:xfrm>
          <a:prstGeom prst="rect">
            <a:avLst/>
          </a:prstGeom>
        </p:spPr>
        <p:txBody>
          <a:bodyPr>
            <a:spAutoFit/>
          </a:bodyPr>
          <a:lstStyle/>
          <a:p>
            <a:endParaRPr lang="de-DE" dirty="0"/>
          </a:p>
        </p:txBody>
      </p:sp>
      <p:sp>
        <p:nvSpPr>
          <p:cNvPr id="6" name="Rechteck 5"/>
          <p:cNvSpPr/>
          <p:nvPr/>
        </p:nvSpPr>
        <p:spPr>
          <a:xfrm>
            <a:off x="5111549" y="634613"/>
            <a:ext cx="6096000" cy="392159"/>
          </a:xfrm>
          <a:prstGeom prst="rect">
            <a:avLst/>
          </a:prstGeom>
        </p:spPr>
        <p:txBody>
          <a:bodyPr>
            <a:spAutoFit/>
          </a:bodyPr>
          <a:lstStyle/>
          <a:p>
            <a:pPr algn="just">
              <a:lnSpc>
                <a:spcPct val="115000"/>
              </a:lnSpc>
              <a:spcAft>
                <a:spcPts val="0"/>
              </a:spcAft>
            </a:pP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1046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87395" y="830405"/>
            <a:ext cx="5744308" cy="4139633"/>
          </a:xfrm>
        </p:spPr>
        <p:txBody>
          <a:bodyPr>
            <a:noAutofit/>
          </a:bodyPr>
          <a:lstStyle/>
          <a:p>
            <a:pPr algn="l">
              <a:lnSpc>
                <a:spcPct val="100000"/>
              </a:lnSpc>
            </a:pP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r>
              <a:rPr lang="de-DE" sz="2400" b="1" i="1" dirty="0">
                <a:solidFill>
                  <a:prstClr val="black"/>
                </a:solidFill>
                <a:latin typeface="+mn-lt"/>
              </a:rPr>
              <a:t>Nach</a:t>
            </a:r>
            <a:r>
              <a:rPr lang="de-DE" sz="2400" b="1" dirty="0">
                <a:solidFill>
                  <a:prstClr val="black"/>
                </a:solidFill>
                <a:latin typeface="+mn-lt"/>
              </a:rPr>
              <a:t> </a:t>
            </a:r>
            <a:r>
              <a:rPr lang="de-DE" sz="2400" b="1" i="1" dirty="0" smtClean="0">
                <a:solidFill>
                  <a:prstClr val="black"/>
                </a:solidFill>
                <a:latin typeface="+mn-lt"/>
              </a:rPr>
              <a:t>Innen stärken</a:t>
            </a:r>
            <a:r>
              <a:rPr lang="de-DE" sz="1800" b="1" i="1" dirty="0">
                <a:solidFill>
                  <a:prstClr val="black"/>
                </a:solidFill>
                <a:latin typeface="+mn-lt"/>
              </a:rPr>
              <a:t/>
            </a:r>
            <a:br>
              <a:rPr lang="de-DE" sz="1800" b="1" i="1" dirty="0">
                <a:solidFill>
                  <a:prstClr val="black"/>
                </a:solidFill>
                <a:latin typeface="+mn-lt"/>
              </a:rPr>
            </a:br>
            <a:r>
              <a:rPr lang="de-DE" sz="1800" b="1" dirty="0">
                <a:solidFill>
                  <a:prstClr val="black"/>
                </a:solidFill>
                <a:latin typeface="+mn-lt"/>
              </a:rPr>
              <a:t/>
            </a:r>
            <a:br>
              <a:rPr lang="de-DE" sz="1800" b="1" dirty="0">
                <a:solidFill>
                  <a:prstClr val="black"/>
                </a:solidFill>
                <a:latin typeface="+mn-lt"/>
              </a:rPr>
            </a:br>
            <a:r>
              <a:rPr lang="de-DE" sz="1800" dirty="0">
                <a:latin typeface="+mn-lt"/>
              </a:rPr>
              <a:t>Im Sinne einer Vitalisierung der Kulturlandschaft, um Graz auch in Zukunft als Kulturstadt im österreichweiten Städteranking etabliert zu halten, darf man nicht den stärkenden Effekt übersehen, den die Kulturjahrstruktur auf die Berufsgruppe der Kunst- und Wissenschaftsschaffenden ausübt, in dem sie weit über eine temporäre In-Arbeit-Setzung hinaus, zur </a:t>
            </a:r>
            <a:r>
              <a:rPr lang="de-DE" sz="1800" b="1" dirty="0">
                <a:latin typeface="+mn-lt"/>
              </a:rPr>
              <a:t>Netzwerkbildung</a:t>
            </a:r>
            <a:r>
              <a:rPr lang="de-DE" sz="1800" dirty="0">
                <a:latin typeface="+mn-lt"/>
              </a:rPr>
              <a:t> motiviert und dadurch auch künftige Arbeitsbeziehungen sowie künstlerisch bereichernde, also qualitätssteigernde inhaltliche Auseinandersetzungen evoziert.</a:t>
            </a:r>
            <a:r>
              <a:rPr lang="de-DE" sz="1800" dirty="0"/>
              <a:t/>
            </a:r>
            <a:br>
              <a:rPr lang="de-DE" sz="1800" dirty="0"/>
            </a:b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endParaRPr lang="de-DE" sz="1800" b="1" i="1" dirty="0">
              <a:solidFill>
                <a:prstClr val="black"/>
              </a:solidFill>
              <a:latin typeface="Calibri" panose="020F0502020204030204"/>
              <a:ea typeface="+mn-ea"/>
              <a:cs typeface="+mn-cs"/>
            </a:endParaRPr>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17034" y="392517"/>
            <a:ext cx="4379595" cy="3416300"/>
          </a:xfrm>
          <a:prstGeom prst="rect">
            <a:avLst/>
          </a:prstGeom>
        </p:spPr>
      </p:pic>
      <p:sp>
        <p:nvSpPr>
          <p:cNvPr id="5" name="Rechteck 4"/>
          <p:cNvSpPr/>
          <p:nvPr/>
        </p:nvSpPr>
        <p:spPr>
          <a:xfrm>
            <a:off x="5791200" y="4785372"/>
            <a:ext cx="6096000" cy="369332"/>
          </a:xfrm>
          <a:prstGeom prst="rect">
            <a:avLst/>
          </a:prstGeom>
        </p:spPr>
        <p:txBody>
          <a:bodyPr>
            <a:spAutoFit/>
          </a:bodyPr>
          <a:lstStyle/>
          <a:p>
            <a:endParaRPr lang="de-DE" dirty="0"/>
          </a:p>
        </p:txBody>
      </p:sp>
      <p:sp>
        <p:nvSpPr>
          <p:cNvPr id="6" name="Rechteck 5"/>
          <p:cNvSpPr/>
          <p:nvPr/>
        </p:nvSpPr>
        <p:spPr>
          <a:xfrm>
            <a:off x="5111549" y="634613"/>
            <a:ext cx="6096000" cy="392159"/>
          </a:xfrm>
          <a:prstGeom prst="rect">
            <a:avLst/>
          </a:prstGeom>
        </p:spPr>
        <p:txBody>
          <a:bodyPr>
            <a:spAutoFit/>
          </a:bodyPr>
          <a:lstStyle/>
          <a:p>
            <a:pPr algn="just">
              <a:lnSpc>
                <a:spcPct val="115000"/>
              </a:lnSpc>
              <a:spcAft>
                <a:spcPts val="0"/>
              </a:spcAft>
            </a:pP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010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87395" y="634613"/>
            <a:ext cx="5744308" cy="4782607"/>
          </a:xfrm>
        </p:spPr>
        <p:txBody>
          <a:bodyPr>
            <a:noAutofit/>
          </a:bodyPr>
          <a:lstStyle/>
          <a:p>
            <a:pPr algn="l">
              <a:lnSpc>
                <a:spcPct val="100000"/>
              </a:lnSpc>
            </a:pP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r>
              <a:rPr lang="de-DE" sz="2400" b="1" i="1" dirty="0">
                <a:solidFill>
                  <a:prstClr val="black"/>
                </a:solidFill>
                <a:latin typeface="+mn-lt"/>
              </a:rPr>
              <a:t>Was bleibt…Kultur als Gesellschaftsentwicklung</a:t>
            </a:r>
            <a:br>
              <a:rPr lang="de-DE" sz="2400" b="1" i="1" dirty="0">
                <a:solidFill>
                  <a:prstClr val="black"/>
                </a:solidFill>
                <a:latin typeface="+mn-lt"/>
              </a:rPr>
            </a:br>
            <a:r>
              <a:rPr lang="de-DE" sz="2400" b="1" dirty="0">
                <a:solidFill>
                  <a:prstClr val="black"/>
                </a:solidFill>
                <a:latin typeface="+mn-lt"/>
              </a:rPr>
              <a:t/>
            </a:r>
            <a:br>
              <a:rPr lang="de-DE" sz="2400" b="1" dirty="0">
                <a:solidFill>
                  <a:prstClr val="black"/>
                </a:solidFill>
                <a:latin typeface="+mn-lt"/>
              </a:rPr>
            </a:br>
            <a:r>
              <a:rPr lang="de-DE" sz="1800" dirty="0">
                <a:latin typeface="+mn-lt"/>
              </a:rPr>
              <a:t>Das Kulturjahr hat zahlreiche Kooperationen und Kollaborationen hervorgebracht, welche auch nach dem Kulturjahr noch lange nachwirken werden. </a:t>
            </a:r>
            <a:r>
              <a:rPr lang="de-DE" sz="1800" dirty="0" smtClean="0">
                <a:latin typeface="+mn-lt"/>
              </a:rPr>
              <a:t/>
            </a:r>
            <a:br>
              <a:rPr lang="de-DE" sz="1800" dirty="0" smtClean="0">
                <a:latin typeface="+mn-lt"/>
              </a:rPr>
            </a:br>
            <a:r>
              <a:rPr lang="de-DE" sz="1800" dirty="0">
                <a:latin typeface="+mn-lt"/>
              </a:rPr>
              <a:t/>
            </a:r>
            <a:br>
              <a:rPr lang="de-DE" sz="1800" dirty="0">
                <a:latin typeface="+mn-lt"/>
              </a:rPr>
            </a:br>
            <a:r>
              <a:rPr lang="de-DE" sz="1800" dirty="0" smtClean="0">
                <a:latin typeface="+mn-lt"/>
              </a:rPr>
              <a:t>Dies </a:t>
            </a:r>
            <a:r>
              <a:rPr lang="de-DE" sz="1800" dirty="0">
                <a:latin typeface="+mn-lt"/>
              </a:rPr>
              <a:t>können zum einen auch nach dem Kulturjahr noch sichtbare, ganz </a:t>
            </a:r>
            <a:r>
              <a:rPr lang="de-DE" sz="1800" b="1" dirty="0">
                <a:latin typeface="+mn-lt"/>
              </a:rPr>
              <a:t>konkrete Objekte im Grazer Alltag </a:t>
            </a:r>
            <a:r>
              <a:rPr lang="de-DE" sz="1800" dirty="0">
                <a:latin typeface="+mn-lt"/>
              </a:rPr>
              <a:t>sein (</a:t>
            </a:r>
            <a:r>
              <a:rPr lang="de-DE" sz="1800" dirty="0" err="1">
                <a:latin typeface="+mn-lt"/>
              </a:rPr>
              <a:t>bsp.</a:t>
            </a:r>
            <a:r>
              <a:rPr lang="de-DE" sz="1800" dirty="0">
                <a:latin typeface="+mn-lt"/>
              </a:rPr>
              <a:t> die Schwimminstallation an der Grünangerbucht), zum anderen bewirkt die intensive Auseinandersetzung aber v.a. eine </a:t>
            </a:r>
            <a:r>
              <a:rPr lang="de-DE" sz="1800" b="1" dirty="0">
                <a:latin typeface="+mn-lt"/>
              </a:rPr>
              <a:t>nachhaltige </a:t>
            </a:r>
            <a:r>
              <a:rPr lang="de-DE" sz="1800" b="1" dirty="0" smtClean="0">
                <a:latin typeface="+mn-lt"/>
              </a:rPr>
              <a:t>Bewusstseinsbildung in der Bevölkerung zu den dringlichen Themen unserer Zeit</a:t>
            </a:r>
            <a:r>
              <a:rPr lang="de-DE" sz="1800" dirty="0" smtClean="0">
                <a:latin typeface="+mn-lt"/>
              </a:rPr>
              <a:t>.</a:t>
            </a:r>
            <a:r>
              <a:rPr lang="de-DE" sz="2400" dirty="0"/>
              <a:t/>
            </a:r>
            <a:br>
              <a:rPr lang="de-DE" sz="2400" dirty="0"/>
            </a:br>
            <a:r>
              <a:rPr lang="de-DE" sz="1800" dirty="0"/>
              <a:t/>
            </a:r>
            <a:br>
              <a:rPr lang="de-DE" sz="1800" dirty="0"/>
            </a:b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endParaRPr lang="de-DE" sz="1800" b="1" i="1" dirty="0">
              <a:solidFill>
                <a:prstClr val="black"/>
              </a:solidFill>
              <a:latin typeface="Calibri" panose="020F0502020204030204"/>
              <a:ea typeface="+mn-ea"/>
              <a:cs typeface="+mn-cs"/>
            </a:endParaRPr>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17034" y="392517"/>
            <a:ext cx="4379595" cy="3416300"/>
          </a:xfrm>
          <a:prstGeom prst="rect">
            <a:avLst/>
          </a:prstGeom>
        </p:spPr>
      </p:pic>
      <p:sp>
        <p:nvSpPr>
          <p:cNvPr id="5" name="Rechteck 4"/>
          <p:cNvSpPr/>
          <p:nvPr/>
        </p:nvSpPr>
        <p:spPr>
          <a:xfrm>
            <a:off x="5791200" y="4785372"/>
            <a:ext cx="6096000" cy="369332"/>
          </a:xfrm>
          <a:prstGeom prst="rect">
            <a:avLst/>
          </a:prstGeom>
        </p:spPr>
        <p:txBody>
          <a:bodyPr>
            <a:spAutoFit/>
          </a:bodyPr>
          <a:lstStyle/>
          <a:p>
            <a:endParaRPr lang="de-DE" dirty="0"/>
          </a:p>
        </p:txBody>
      </p:sp>
      <p:sp>
        <p:nvSpPr>
          <p:cNvPr id="6" name="Rechteck 5"/>
          <p:cNvSpPr/>
          <p:nvPr/>
        </p:nvSpPr>
        <p:spPr>
          <a:xfrm>
            <a:off x="5111549" y="634613"/>
            <a:ext cx="6096000" cy="392159"/>
          </a:xfrm>
          <a:prstGeom prst="rect">
            <a:avLst/>
          </a:prstGeom>
        </p:spPr>
        <p:txBody>
          <a:bodyPr>
            <a:spAutoFit/>
          </a:bodyPr>
          <a:lstStyle/>
          <a:p>
            <a:pPr algn="just">
              <a:lnSpc>
                <a:spcPct val="115000"/>
              </a:lnSpc>
              <a:spcAft>
                <a:spcPts val="0"/>
              </a:spcAft>
            </a:pP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6907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31567" y="634613"/>
            <a:ext cx="5800136" cy="45719"/>
          </a:xfrm>
        </p:spPr>
        <p:txBody>
          <a:bodyPr>
            <a:noAutofit/>
          </a:bodyPr>
          <a:lstStyle/>
          <a:p>
            <a:pPr algn="l">
              <a:lnSpc>
                <a:spcPct val="100000"/>
              </a:lnSpc>
              <a:spcAft>
                <a:spcPts val="600"/>
              </a:spcAft>
            </a:pP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r>
              <a:rPr lang="de-DE" sz="2400" dirty="0" smtClean="0"/>
              <a:t/>
            </a:r>
            <a:br>
              <a:rPr lang="de-DE" sz="2400" dirty="0" smtClean="0"/>
            </a:br>
            <a:r>
              <a:rPr lang="de-DE" sz="1800" dirty="0" smtClean="0"/>
              <a:t/>
            </a:r>
            <a:br>
              <a:rPr lang="de-DE" sz="1800" dirty="0" smtClean="0"/>
            </a:br>
            <a:r>
              <a:rPr lang="de-DE" sz="1800" b="1" dirty="0" smtClean="0">
                <a:solidFill>
                  <a:prstClr val="black"/>
                </a:solidFill>
                <a:latin typeface="Calibri" panose="020F0502020204030204"/>
                <a:ea typeface="+mn-ea"/>
                <a:cs typeface="+mn-cs"/>
              </a:rPr>
              <a:t/>
            </a:r>
            <a:br>
              <a:rPr lang="de-DE" sz="1800" b="1" dirty="0" smtClean="0">
                <a:solidFill>
                  <a:prstClr val="black"/>
                </a:solidFill>
                <a:latin typeface="Calibri" panose="020F0502020204030204"/>
                <a:ea typeface="+mn-ea"/>
                <a:cs typeface="+mn-cs"/>
              </a:rPr>
            </a:br>
            <a:endParaRPr lang="de-DE" sz="1800" b="1" i="1" dirty="0">
              <a:solidFill>
                <a:prstClr val="black"/>
              </a:solidFill>
              <a:latin typeface="Calibri" panose="020F0502020204030204"/>
              <a:ea typeface="+mn-ea"/>
              <a:cs typeface="+mn-cs"/>
            </a:endParaRPr>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17035" y="392517"/>
            <a:ext cx="2396186" cy="1945949"/>
          </a:xfrm>
          <a:prstGeom prst="rect">
            <a:avLst/>
          </a:prstGeom>
        </p:spPr>
      </p:pic>
      <p:sp>
        <p:nvSpPr>
          <p:cNvPr id="5" name="Rechteck 4"/>
          <p:cNvSpPr/>
          <p:nvPr/>
        </p:nvSpPr>
        <p:spPr>
          <a:xfrm>
            <a:off x="5791200" y="4785372"/>
            <a:ext cx="6096000" cy="369332"/>
          </a:xfrm>
          <a:prstGeom prst="rect">
            <a:avLst/>
          </a:prstGeom>
        </p:spPr>
        <p:txBody>
          <a:bodyPr>
            <a:spAutoFit/>
          </a:bodyPr>
          <a:lstStyle/>
          <a:p>
            <a:endParaRPr lang="de-DE" dirty="0"/>
          </a:p>
        </p:txBody>
      </p:sp>
      <p:sp>
        <p:nvSpPr>
          <p:cNvPr id="6" name="Rechteck 5"/>
          <p:cNvSpPr/>
          <p:nvPr/>
        </p:nvSpPr>
        <p:spPr>
          <a:xfrm>
            <a:off x="5111549" y="634613"/>
            <a:ext cx="6096000" cy="392159"/>
          </a:xfrm>
          <a:prstGeom prst="rect">
            <a:avLst/>
          </a:prstGeom>
        </p:spPr>
        <p:txBody>
          <a:bodyPr>
            <a:spAutoFit/>
          </a:bodyPr>
          <a:lstStyle/>
          <a:p>
            <a:pPr algn="just">
              <a:lnSpc>
                <a:spcPct val="115000"/>
              </a:lnSpc>
              <a:spcAft>
                <a:spcPts val="0"/>
              </a:spcAft>
            </a:pP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p:cNvSpPr/>
          <p:nvPr/>
        </p:nvSpPr>
        <p:spPr>
          <a:xfrm>
            <a:off x="2968052" y="422639"/>
            <a:ext cx="8119960" cy="6217087"/>
          </a:xfrm>
          <a:prstGeom prst="rect">
            <a:avLst/>
          </a:prstGeom>
        </p:spPr>
        <p:txBody>
          <a:bodyPr wrap="square">
            <a:spAutoFit/>
          </a:bodyPr>
          <a:lstStyle/>
          <a:p>
            <a:pPr>
              <a:spcAft>
                <a:spcPts val="600"/>
              </a:spcAft>
            </a:pPr>
            <a:r>
              <a:rPr lang="de-DE" sz="2400" b="1" dirty="0" smtClean="0"/>
              <a:t>Gedankensplitter: </a:t>
            </a:r>
            <a:r>
              <a:rPr lang="de-DE" sz="2400" dirty="0" smtClean="0"/>
              <a:t>Kulturjahr-</a:t>
            </a:r>
            <a:r>
              <a:rPr lang="de-DE" sz="2400" dirty="0" err="1" smtClean="0"/>
              <a:t>Invest</a:t>
            </a:r>
            <a:r>
              <a:rPr lang="de-DE" sz="2400" dirty="0" smtClean="0"/>
              <a:t> weiter nutzen …?</a:t>
            </a:r>
            <a:endParaRPr lang="de-DE" sz="2400" dirty="0"/>
          </a:p>
          <a:p>
            <a:pPr marL="457200" indent="-457200">
              <a:spcAft>
                <a:spcPts val="600"/>
              </a:spcAft>
              <a:buBlip>
                <a:blip r:embed="rId3"/>
              </a:buBlip>
            </a:pPr>
            <a:r>
              <a:rPr lang="de-DE" dirty="0" smtClean="0"/>
              <a:t>Kulturjahr ist </a:t>
            </a:r>
            <a:r>
              <a:rPr lang="de-DE" b="1" dirty="0" smtClean="0"/>
              <a:t>stolzes kulturpolitisches Zeichen; USP österr. Kulturstädte</a:t>
            </a:r>
            <a:endParaRPr lang="de-DE" dirty="0" smtClean="0"/>
          </a:p>
          <a:p>
            <a:pPr marL="457200" indent="-457200">
              <a:spcAft>
                <a:spcPts val="600"/>
              </a:spcAft>
              <a:buBlip>
                <a:blip r:embed="rId3"/>
              </a:buBlip>
            </a:pPr>
            <a:r>
              <a:rPr lang="de-DE" b="1" dirty="0"/>
              <a:t>KJ verbindet hier Effekte der „Stärkung nach Innen“ und „Strahlkraft nach Außen“ </a:t>
            </a:r>
          </a:p>
          <a:p>
            <a:pPr marL="457200" indent="-457200">
              <a:spcAft>
                <a:spcPts val="600"/>
              </a:spcAft>
              <a:buBlip>
                <a:blip r:embed="rId3"/>
              </a:buBlip>
            </a:pPr>
            <a:r>
              <a:rPr lang="de-DE" dirty="0"/>
              <a:t>Call zu einem </a:t>
            </a:r>
            <a:r>
              <a:rPr lang="de-DE" dirty="0" smtClean="0"/>
              <a:t>Thema/Dachmarkenstruktur: </a:t>
            </a:r>
            <a:r>
              <a:rPr lang="de-DE" b="1" dirty="0"/>
              <a:t>Bringt in Dialog und schafft Synergien </a:t>
            </a:r>
          </a:p>
          <a:p>
            <a:pPr marL="457200" indent="-457200">
              <a:spcAft>
                <a:spcPts val="600"/>
              </a:spcAft>
              <a:buBlip>
                <a:blip r:embed="rId3"/>
              </a:buBlip>
            </a:pPr>
            <a:r>
              <a:rPr lang="de-DE" dirty="0" smtClean="0"/>
              <a:t>Mischung </a:t>
            </a:r>
            <a:r>
              <a:rPr lang="de-DE" dirty="0"/>
              <a:t>aus </a:t>
            </a:r>
            <a:r>
              <a:rPr lang="de-DE" b="1" dirty="0"/>
              <a:t>„Womit beschäftigt Ihr Euch?“ </a:t>
            </a:r>
            <a:r>
              <a:rPr lang="de-DE" dirty="0"/>
              <a:t>(Interesse an Expertise vor Ort) und zugleich Stärkung der </a:t>
            </a:r>
            <a:r>
              <a:rPr lang="de-DE" b="1" dirty="0"/>
              <a:t>internationalen </a:t>
            </a:r>
            <a:r>
              <a:rPr lang="de-DE" b="1" dirty="0" smtClean="0"/>
              <a:t>Sichtbarkeit</a:t>
            </a:r>
            <a:r>
              <a:rPr lang="de-DE" dirty="0" smtClean="0"/>
              <a:t> („Nicht </a:t>
            </a:r>
            <a:r>
              <a:rPr lang="de-DE" dirty="0"/>
              <a:t>nur im eigenen Saft schmoren</a:t>
            </a:r>
            <a:r>
              <a:rPr lang="de-DE" dirty="0" smtClean="0"/>
              <a:t>“ ?)</a:t>
            </a:r>
            <a:endParaRPr lang="de-DE" b="1" dirty="0"/>
          </a:p>
          <a:p>
            <a:pPr marL="457200" indent="-457200">
              <a:spcAft>
                <a:spcPts val="600"/>
              </a:spcAft>
              <a:buBlip>
                <a:blip r:embed="rId3"/>
              </a:buBlip>
            </a:pPr>
            <a:r>
              <a:rPr lang="de-DE" dirty="0" smtClean="0"/>
              <a:t>Transdisziplinär </a:t>
            </a:r>
            <a:r>
              <a:rPr lang="de-DE" dirty="0"/>
              <a:t>und kooperativ: </a:t>
            </a:r>
            <a:r>
              <a:rPr lang="de-DE" b="1" dirty="0" smtClean="0"/>
              <a:t>Kunst </a:t>
            </a:r>
            <a:r>
              <a:rPr lang="de-DE" b="1" dirty="0"/>
              <a:t>macht uns emotional begreifbar, was die Wissenschaft bereits über Morgen weiß…</a:t>
            </a:r>
          </a:p>
          <a:p>
            <a:pPr marL="457200" indent="-457200">
              <a:spcAft>
                <a:spcPts val="600"/>
              </a:spcAft>
              <a:buBlip>
                <a:blip r:embed="rId3"/>
              </a:buBlip>
            </a:pPr>
            <a:r>
              <a:rPr lang="de-DE" b="1" dirty="0" smtClean="0"/>
              <a:t>Selbstvergewissernd </a:t>
            </a:r>
            <a:r>
              <a:rPr lang="de-DE" dirty="0" smtClean="0"/>
              <a:t>und identitätsstiftend für eine Kulturlandschaft </a:t>
            </a:r>
          </a:p>
          <a:p>
            <a:pPr marL="457200" indent="-457200">
              <a:spcAft>
                <a:spcPts val="600"/>
              </a:spcAft>
              <a:buBlip>
                <a:blip r:embed="rId3"/>
              </a:buBlip>
            </a:pPr>
            <a:r>
              <a:rPr lang="de-DE" dirty="0" smtClean="0"/>
              <a:t>Passt </a:t>
            </a:r>
            <a:r>
              <a:rPr lang="de-DE" dirty="0"/>
              <a:t>zur „Graz-Kunst</a:t>
            </a:r>
            <a:r>
              <a:rPr lang="de-DE" dirty="0" smtClean="0"/>
              <a:t>“-Tradition: </a:t>
            </a:r>
            <a:r>
              <a:rPr lang="de-DE" b="1" dirty="0" smtClean="0"/>
              <a:t>Engagiert </a:t>
            </a:r>
            <a:r>
              <a:rPr lang="de-DE" b="1" dirty="0"/>
              <a:t>zu Themen der </a:t>
            </a:r>
            <a:r>
              <a:rPr lang="de-DE" b="1" dirty="0" smtClean="0"/>
              <a:t>Zeit</a:t>
            </a:r>
            <a:endParaRPr lang="de-DE" b="1" dirty="0"/>
          </a:p>
          <a:p>
            <a:pPr marL="457200" indent="-457200">
              <a:spcAft>
                <a:spcPts val="600"/>
              </a:spcAft>
              <a:buBlip>
                <a:blip r:embed="rId3"/>
              </a:buBlip>
            </a:pPr>
            <a:r>
              <a:rPr lang="de-DE" b="1" dirty="0" smtClean="0"/>
              <a:t>Kultur </a:t>
            </a:r>
            <a:r>
              <a:rPr lang="de-DE" b="1" dirty="0"/>
              <a:t>ist Öffentlichkeitsarbeit für </a:t>
            </a:r>
            <a:r>
              <a:rPr lang="de-DE" b="1" dirty="0" smtClean="0"/>
              <a:t>Graz:</a:t>
            </a:r>
            <a:r>
              <a:rPr lang="de-DE" dirty="0" smtClean="0"/>
              <a:t> </a:t>
            </a:r>
            <a:r>
              <a:rPr lang="de-DE" dirty="0"/>
              <a:t>Im Hinblick auf globalen Wettbewerb der Städte (</a:t>
            </a:r>
            <a:r>
              <a:rPr lang="de-DE" i="1" dirty="0"/>
              <a:t>Charles Landry</a:t>
            </a:r>
            <a:r>
              <a:rPr lang="de-DE" dirty="0"/>
              <a:t>) schöpft Graz hier aus Potenzial, das weiter bewusst begleitet werden </a:t>
            </a:r>
            <a:r>
              <a:rPr lang="de-DE" dirty="0" smtClean="0"/>
              <a:t>muss.</a:t>
            </a:r>
            <a:endParaRPr lang="de-DE" b="1" dirty="0" smtClean="0"/>
          </a:p>
          <a:p>
            <a:pPr marL="457200" indent="-457200">
              <a:spcAft>
                <a:spcPts val="600"/>
              </a:spcAft>
              <a:buBlip>
                <a:blip r:embed="rId3"/>
              </a:buBlip>
            </a:pPr>
            <a:r>
              <a:rPr lang="de-DE" b="1" dirty="0" smtClean="0"/>
              <a:t>Definition </a:t>
            </a:r>
            <a:r>
              <a:rPr lang="de-DE" b="1" dirty="0"/>
              <a:t>der Festivalform weiter schärfen </a:t>
            </a:r>
            <a:r>
              <a:rPr lang="de-DE" dirty="0"/>
              <a:t>als eine</a:t>
            </a:r>
            <a:r>
              <a:rPr lang="de-DE" b="1" dirty="0"/>
              <a:t> Visitenkarte der gesamten Grazer </a:t>
            </a:r>
            <a:r>
              <a:rPr lang="de-DE" b="1" dirty="0" smtClean="0"/>
              <a:t>Kulturlandschaft</a:t>
            </a:r>
            <a:r>
              <a:rPr lang="de-DE" dirty="0" smtClean="0"/>
              <a:t> </a:t>
            </a:r>
            <a:endParaRPr lang="de-DE" b="1" dirty="0"/>
          </a:p>
          <a:p>
            <a:pPr>
              <a:spcAft>
                <a:spcPts val="600"/>
              </a:spcAft>
            </a:pPr>
            <a:endParaRPr lang="de-DE" b="1" dirty="0"/>
          </a:p>
        </p:txBody>
      </p:sp>
    </p:spTree>
    <p:extLst>
      <p:ext uri="{BB962C8B-B14F-4D97-AF65-F5344CB8AC3E}">
        <p14:creationId xmlns:p14="http://schemas.microsoft.com/office/powerpoint/2010/main" val="1613881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lturjahr2020.at/wp-content/uploads/2020/01/wiewirlebenwoll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024" y="698906"/>
            <a:ext cx="6191250" cy="4133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829722" y="5170517"/>
            <a:ext cx="8395855" cy="369332"/>
          </a:xfrm>
          <a:prstGeom prst="rect">
            <a:avLst/>
          </a:prstGeom>
          <a:noFill/>
        </p:spPr>
        <p:txBody>
          <a:bodyPr wrap="square" rtlCol="0">
            <a:spAutoFit/>
          </a:bodyPr>
          <a:lstStyle/>
          <a:p>
            <a:pPr algn="ctr"/>
            <a:r>
              <a:rPr lang="de-DE" b="1" dirty="0" smtClean="0"/>
              <a:t>Vielen Dank für Ihre Aufmerksamkeit!</a:t>
            </a:r>
            <a:endParaRPr lang="de-DE" b="1" dirty="0"/>
          </a:p>
        </p:txBody>
      </p:sp>
    </p:spTree>
    <p:extLst>
      <p:ext uri="{BB962C8B-B14F-4D97-AF65-F5344CB8AC3E}">
        <p14:creationId xmlns:p14="http://schemas.microsoft.com/office/powerpoint/2010/main" val="2994586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388" y="506185"/>
            <a:ext cx="5313535" cy="5823948"/>
          </a:xfrm>
          <a:prstGeom prst="rect">
            <a:avLst/>
          </a:prstGeom>
        </p:spPr>
      </p:pic>
      <p:sp>
        <p:nvSpPr>
          <p:cNvPr id="6" name="Textfeld 5"/>
          <p:cNvSpPr txBox="1"/>
          <p:nvPr/>
        </p:nvSpPr>
        <p:spPr>
          <a:xfrm>
            <a:off x="8684404" y="2359815"/>
            <a:ext cx="2917372" cy="3970318"/>
          </a:xfrm>
          <a:prstGeom prst="rect">
            <a:avLst/>
          </a:prstGeom>
          <a:noFill/>
        </p:spPr>
        <p:txBody>
          <a:bodyPr wrap="square" rtlCol="0">
            <a:spAutoFit/>
          </a:bodyPr>
          <a:lstStyle/>
          <a:p>
            <a:pPr algn="ctr"/>
            <a:r>
              <a:rPr lang="de-DE" b="1" dirty="0"/>
              <a:t>„Wie wir leben wollen“</a:t>
            </a:r>
          </a:p>
          <a:p>
            <a:pPr algn="ctr"/>
            <a:endParaRPr lang="de-DE" b="1" dirty="0"/>
          </a:p>
          <a:p>
            <a:pPr algn="ctr"/>
            <a:r>
              <a:rPr lang="de-DE" dirty="0"/>
              <a:t>Kulturjahr-Programm</a:t>
            </a:r>
          </a:p>
          <a:p>
            <a:pPr algn="ctr"/>
            <a:endParaRPr lang="de-DE" dirty="0"/>
          </a:p>
          <a:p>
            <a:pPr algn="ctr"/>
            <a:r>
              <a:rPr lang="de-DE" dirty="0"/>
              <a:t>366 + 277 Tage</a:t>
            </a:r>
          </a:p>
          <a:p>
            <a:pPr algn="ctr"/>
            <a:r>
              <a:rPr lang="de-DE" dirty="0"/>
              <a:t>94 Projekte in 17 </a:t>
            </a:r>
            <a:r>
              <a:rPr lang="de-DE" dirty="0" smtClean="0"/>
              <a:t>Bezirken</a:t>
            </a:r>
          </a:p>
          <a:p>
            <a:pPr algn="ctr"/>
            <a:endParaRPr lang="de-DE" dirty="0"/>
          </a:p>
          <a:p>
            <a:pPr algn="ctr"/>
            <a:r>
              <a:rPr lang="de-DE" dirty="0" smtClean="0"/>
              <a:t>Aus Projektideen ergaben sich fünf Themencluster:</a:t>
            </a:r>
          </a:p>
          <a:p>
            <a:pPr algn="ctr"/>
            <a:r>
              <a:rPr lang="de-DE" b="1" dirty="0" smtClean="0"/>
              <a:t>Soziales Miteinander (46)</a:t>
            </a:r>
          </a:p>
          <a:p>
            <a:pPr algn="ctr"/>
            <a:r>
              <a:rPr lang="de-DE" b="1" dirty="0" smtClean="0"/>
              <a:t>Umwelt und Klima (12)</a:t>
            </a:r>
          </a:p>
          <a:p>
            <a:pPr algn="ctr"/>
            <a:r>
              <a:rPr lang="de-DE" b="1" dirty="0" smtClean="0"/>
              <a:t>Arbeit von Morgen (8)</a:t>
            </a:r>
          </a:p>
          <a:p>
            <a:pPr algn="ctr"/>
            <a:r>
              <a:rPr lang="de-DE" b="1" dirty="0" smtClean="0"/>
              <a:t>Urbanismus (11)</a:t>
            </a:r>
          </a:p>
          <a:p>
            <a:pPr algn="ctr"/>
            <a:r>
              <a:rPr lang="de-DE" b="1" dirty="0" smtClean="0"/>
              <a:t>Digitale Lebenswelten (17)</a:t>
            </a:r>
            <a:endParaRPr lang="de-DE" b="1" dirty="0"/>
          </a:p>
        </p:txBody>
      </p:sp>
      <p:sp>
        <p:nvSpPr>
          <p:cNvPr id="7" name="Flussdiagramm: Verbinder 6"/>
          <p:cNvSpPr/>
          <p:nvPr/>
        </p:nvSpPr>
        <p:spPr>
          <a:xfrm>
            <a:off x="6056811" y="33005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9" name="Flussdiagramm: Verbinder 28"/>
          <p:cNvSpPr/>
          <p:nvPr/>
        </p:nvSpPr>
        <p:spPr>
          <a:xfrm>
            <a:off x="4472775" y="2095248"/>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0" name="Flussdiagramm: Verbinder 29"/>
          <p:cNvSpPr/>
          <p:nvPr/>
        </p:nvSpPr>
        <p:spPr>
          <a:xfrm>
            <a:off x="4687388" y="33005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1" name="Flussdiagramm: Verbinder 30"/>
          <p:cNvSpPr/>
          <p:nvPr/>
        </p:nvSpPr>
        <p:spPr>
          <a:xfrm>
            <a:off x="4632828" y="4254204"/>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2" name="Flussdiagramm: Verbinder 31"/>
          <p:cNvSpPr/>
          <p:nvPr/>
        </p:nvSpPr>
        <p:spPr>
          <a:xfrm>
            <a:off x="4802777" y="512939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3" name="Flussdiagramm: Verbinder 32"/>
          <p:cNvSpPr/>
          <p:nvPr/>
        </p:nvSpPr>
        <p:spPr>
          <a:xfrm>
            <a:off x="5842262" y="5321004"/>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4" name="Flussdiagramm: Verbinder 33"/>
          <p:cNvSpPr/>
          <p:nvPr/>
        </p:nvSpPr>
        <p:spPr>
          <a:xfrm>
            <a:off x="6672348" y="509462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5" name="Flussdiagramm: Verbinder 34"/>
          <p:cNvSpPr/>
          <p:nvPr/>
        </p:nvSpPr>
        <p:spPr>
          <a:xfrm>
            <a:off x="6169891" y="402782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6" name="Flussdiagramm: Verbinder 35"/>
          <p:cNvSpPr/>
          <p:nvPr/>
        </p:nvSpPr>
        <p:spPr>
          <a:xfrm>
            <a:off x="6410961" y="3413782"/>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7" name="Flussdiagramm: Verbinder 36"/>
          <p:cNvSpPr/>
          <p:nvPr/>
        </p:nvSpPr>
        <p:spPr>
          <a:xfrm>
            <a:off x="5783473" y="154106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8" name="Flussdiagramm: Verbinder 37"/>
          <p:cNvSpPr/>
          <p:nvPr/>
        </p:nvSpPr>
        <p:spPr>
          <a:xfrm>
            <a:off x="6980843" y="1868870"/>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39" name="Flussdiagramm: Verbinder 38"/>
          <p:cNvSpPr/>
          <p:nvPr/>
        </p:nvSpPr>
        <p:spPr>
          <a:xfrm>
            <a:off x="7493066" y="2676487"/>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0" name="Flussdiagramm: Verbinder 39"/>
          <p:cNvSpPr/>
          <p:nvPr/>
        </p:nvSpPr>
        <p:spPr>
          <a:xfrm>
            <a:off x="6980843" y="3457933"/>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1" name="Flussdiagramm: Verbinder 40"/>
          <p:cNvSpPr/>
          <p:nvPr/>
        </p:nvSpPr>
        <p:spPr>
          <a:xfrm>
            <a:off x="7303319" y="433934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2" name="Flussdiagramm: Verbinder 41"/>
          <p:cNvSpPr/>
          <p:nvPr/>
        </p:nvSpPr>
        <p:spPr>
          <a:xfrm>
            <a:off x="6069873" y="2667131"/>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3" name="Flussdiagramm: Verbinder 42"/>
          <p:cNvSpPr/>
          <p:nvPr/>
        </p:nvSpPr>
        <p:spPr>
          <a:xfrm>
            <a:off x="5570280" y="3881270"/>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4" name="Flussdiagramm: Verbinder 43"/>
          <p:cNvSpPr/>
          <p:nvPr/>
        </p:nvSpPr>
        <p:spPr>
          <a:xfrm>
            <a:off x="5375826" y="3017966"/>
            <a:ext cx="230778" cy="226378"/>
          </a:xfrm>
          <a:prstGeom prst="flowChartConnector">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4" name="Textfeld 3"/>
          <p:cNvSpPr txBox="1"/>
          <p:nvPr/>
        </p:nvSpPr>
        <p:spPr>
          <a:xfrm flipH="1">
            <a:off x="517236" y="803564"/>
            <a:ext cx="2613891" cy="3970318"/>
          </a:xfrm>
          <a:prstGeom prst="rect">
            <a:avLst/>
          </a:prstGeom>
          <a:noFill/>
        </p:spPr>
        <p:txBody>
          <a:bodyPr wrap="square" rtlCol="0">
            <a:spAutoFit/>
          </a:bodyPr>
          <a:lstStyle/>
          <a:p>
            <a:pPr algn="ctr"/>
            <a:r>
              <a:rPr lang="de-DE" b="1" dirty="0" smtClean="0"/>
              <a:t>„Kultur </a:t>
            </a:r>
            <a:r>
              <a:rPr lang="de-DE" b="1" dirty="0"/>
              <a:t>schafft </a:t>
            </a:r>
            <a:r>
              <a:rPr lang="de-DE" b="1" dirty="0" smtClean="0"/>
              <a:t>urbane </a:t>
            </a:r>
            <a:r>
              <a:rPr lang="de-DE" b="1" dirty="0"/>
              <a:t>Zukunft“</a:t>
            </a:r>
          </a:p>
          <a:p>
            <a:pPr algn="ctr"/>
            <a:endParaRPr lang="de-DE" dirty="0"/>
          </a:p>
          <a:p>
            <a:pPr algn="ctr"/>
            <a:r>
              <a:rPr lang="de-DE" dirty="0" smtClean="0"/>
              <a:t>CALL November 2018 bis </a:t>
            </a:r>
          </a:p>
          <a:p>
            <a:pPr algn="ctr"/>
            <a:r>
              <a:rPr lang="de-DE" dirty="0" smtClean="0"/>
              <a:t>März 2019</a:t>
            </a:r>
          </a:p>
          <a:p>
            <a:pPr algn="ctr"/>
            <a:r>
              <a:rPr lang="de-DE" dirty="0" smtClean="0"/>
              <a:t>Projekte </a:t>
            </a:r>
            <a:r>
              <a:rPr lang="de-DE" dirty="0"/>
              <a:t>aus Kunst und Wissenschaft </a:t>
            </a:r>
          </a:p>
          <a:p>
            <a:pPr algn="ctr"/>
            <a:r>
              <a:rPr lang="de-DE" dirty="0" smtClean="0"/>
              <a:t>aller Sparten, von Institutionen bis Einzelpersonen</a:t>
            </a:r>
            <a:endParaRPr lang="de-DE" dirty="0"/>
          </a:p>
          <a:p>
            <a:pPr algn="ctr"/>
            <a:endParaRPr lang="de-DE" dirty="0"/>
          </a:p>
          <a:p>
            <a:pPr algn="ctr"/>
            <a:r>
              <a:rPr lang="de-DE" dirty="0" smtClean="0"/>
              <a:t>Überwältigende Beteiligung von knapp 600 </a:t>
            </a:r>
            <a:r>
              <a:rPr lang="de-DE" dirty="0"/>
              <a:t>Einreichungen</a:t>
            </a:r>
          </a:p>
        </p:txBody>
      </p:sp>
    </p:spTree>
    <p:extLst>
      <p:ext uri="{BB962C8B-B14F-4D97-AF65-F5344CB8AC3E}">
        <p14:creationId xmlns:p14="http://schemas.microsoft.com/office/powerpoint/2010/main" val="2053582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54331" y="1001486"/>
            <a:ext cx="3953692" cy="369332"/>
          </a:xfrm>
          <a:prstGeom prst="rect">
            <a:avLst/>
          </a:prstGeom>
          <a:noFill/>
        </p:spPr>
        <p:txBody>
          <a:bodyPr wrap="square" rtlCol="0">
            <a:spAutoFit/>
          </a:bodyPr>
          <a:lstStyle/>
          <a:p>
            <a:r>
              <a:rPr lang="de-DE" dirty="0" smtClean="0"/>
              <a:t>2020</a:t>
            </a:r>
            <a:endParaRPr lang="de-DE" dirty="0"/>
          </a:p>
        </p:txBody>
      </p:sp>
      <p:pic>
        <p:nvPicPr>
          <p:cNvPr id="19" name="Grafi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467"/>
            <a:ext cx="9144000" cy="6858000"/>
          </a:xfrm>
          <a:prstGeom prst="rect">
            <a:avLst/>
          </a:prstGeom>
        </p:spPr>
      </p:pic>
      <p:sp>
        <p:nvSpPr>
          <p:cNvPr id="3" name="Textfeld 9"/>
          <p:cNvSpPr txBox="1"/>
          <p:nvPr/>
        </p:nvSpPr>
        <p:spPr>
          <a:xfrm>
            <a:off x="1794690" y="2086742"/>
            <a:ext cx="2594430" cy="35738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nSpc>
                <a:spcPct val="107000"/>
              </a:lnSpc>
              <a:spcAft>
                <a:spcPts val="0"/>
              </a:spcAft>
            </a:pPr>
            <a:r>
              <a:rPr lang="de-DE" sz="3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58</a:t>
            </a:r>
          </a:p>
          <a:p>
            <a:pPr>
              <a:lnSpc>
                <a:spcPct val="107000"/>
              </a:lnSpc>
              <a:spcAft>
                <a:spcPts val="0"/>
              </a:spcAft>
            </a:pPr>
            <a:r>
              <a:rPr lang="de-DE" sz="2000" b="1" dirty="0">
                <a:ln>
                  <a:noFill/>
                </a:ln>
                <a:effectLst/>
                <a:ea typeface="Calibri" panose="020F0502020204030204" pitchFamily="34" charset="0"/>
                <a:cs typeface="Calibri" panose="020F0502020204030204" pitchFamily="34" charset="0"/>
              </a:rPr>
              <a:t>Im Jahr 2020 wurden 58 Projekte </a:t>
            </a:r>
            <a:r>
              <a:rPr lang="de-DE" sz="2000" b="1" dirty="0" smtClean="0">
                <a:ln>
                  <a:noFill/>
                </a:ln>
                <a:effectLst/>
                <a:ea typeface="Calibri" panose="020F0502020204030204" pitchFamily="34" charset="0"/>
                <a:cs typeface="Calibri" panose="020F0502020204030204" pitchFamily="34" charset="0"/>
              </a:rPr>
              <a:t>gestartet </a:t>
            </a:r>
            <a:r>
              <a:rPr lang="de-DE" sz="2000" b="1" dirty="0" smtClean="0">
                <a:ea typeface="Calibri" panose="020F0502020204030204" pitchFamily="34" charset="0"/>
                <a:cs typeface="Calibri" panose="020F0502020204030204" pitchFamily="34" charset="0"/>
              </a:rPr>
              <a:t>und</a:t>
            </a:r>
            <a:r>
              <a:rPr lang="de-DE" sz="2000" b="1" dirty="0" smtClean="0">
                <a:ln>
                  <a:noFill/>
                </a:ln>
                <a:effectLst/>
                <a:ea typeface="Calibri" panose="020F0502020204030204" pitchFamily="34" charset="0"/>
                <a:cs typeface="Calibri" panose="020F0502020204030204" pitchFamily="34" charset="0"/>
              </a:rPr>
              <a:t> </a:t>
            </a:r>
            <a:r>
              <a:rPr lang="de-DE" sz="2000" b="1" dirty="0">
                <a:ln>
                  <a:noFill/>
                </a:ln>
                <a:effectLst/>
                <a:ea typeface="Calibri" panose="020F0502020204030204" pitchFamily="34" charset="0"/>
                <a:cs typeface="Calibri" panose="020F0502020204030204" pitchFamily="34" charset="0"/>
              </a:rPr>
              <a:t>21 </a:t>
            </a:r>
            <a:r>
              <a:rPr lang="de-DE" sz="2000" b="1" dirty="0">
                <a:ea typeface="Calibri" panose="020F0502020204030204" pitchFamily="34" charset="0"/>
                <a:cs typeface="Calibri" panose="020F0502020204030204" pitchFamily="34" charset="0"/>
              </a:rPr>
              <a:t>a</a:t>
            </a:r>
            <a:r>
              <a:rPr lang="de-DE" sz="2000" b="1" dirty="0" smtClean="0">
                <a:ln>
                  <a:noFill/>
                </a:ln>
                <a:effectLst/>
                <a:ea typeface="Calibri" panose="020F0502020204030204" pitchFamily="34" charset="0"/>
                <a:cs typeface="Calibri" panose="020F0502020204030204" pitchFamily="34" charset="0"/>
              </a:rPr>
              <a:t>bgeschlossen</a:t>
            </a:r>
            <a:r>
              <a:rPr lang="de-DE" sz="2000" dirty="0">
                <a:ln>
                  <a:noFill/>
                </a:ln>
                <a:effectLst/>
                <a:latin typeface="Calibri" panose="020F0502020204030204" pitchFamily="34" charset="0"/>
                <a:ea typeface="Calibri" panose="020F0502020204030204" pitchFamily="34" charset="0"/>
                <a:cs typeface="Calibri" panose="020F0502020204030204" pitchFamily="34" charset="0"/>
              </a:rPr>
              <a:t>.</a:t>
            </a:r>
            <a:endParaRPr lang="de-DE"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feld 14"/>
          <p:cNvSpPr txBox="1"/>
          <p:nvPr/>
        </p:nvSpPr>
        <p:spPr>
          <a:xfrm>
            <a:off x="7532916" y="2766511"/>
            <a:ext cx="3283130" cy="1324978"/>
          </a:xfrm>
          <a:prstGeom prst="rect">
            <a:avLst/>
          </a:prstGeom>
          <a:noFill/>
        </p:spPr>
        <p:txBody>
          <a:bodyPr wrap="square" rtlCol="0">
            <a:spAutoFit/>
          </a:bodyPr>
          <a:lstStyle/>
          <a:p>
            <a:pPr>
              <a:lnSpc>
                <a:spcPct val="107000"/>
              </a:lnSpc>
            </a:pPr>
            <a:r>
              <a:rPr lang="de-DE" sz="3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37.121</a:t>
            </a:r>
            <a:r>
              <a:rPr lang="de-DE" sz="3000" b="1" dirty="0">
                <a:solidFill>
                  <a:srgbClr val="FF9F11"/>
                </a:solidFill>
                <a:latin typeface="Calibri" panose="020F0502020204030204" pitchFamily="34" charset="0"/>
                <a:ea typeface="Calibri" panose="020F0502020204030204" pitchFamily="34" charset="0"/>
                <a:cs typeface="Times New Roman" panose="02020603050405020304" pitchFamily="18" charset="0"/>
              </a:rPr>
              <a:t> </a:t>
            </a:r>
          </a:p>
          <a:p>
            <a:r>
              <a:rPr lang="de-DE" dirty="0" smtClean="0"/>
              <a:t>Besucherinnen und Besucher</a:t>
            </a:r>
          </a:p>
          <a:p>
            <a:r>
              <a:rPr lang="de-DE" dirty="0" smtClean="0"/>
              <a:t>Bei über </a:t>
            </a:r>
            <a:r>
              <a:rPr lang="de-DE" sz="3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740 </a:t>
            </a:r>
            <a:r>
              <a:rPr lang="de-DE" dirty="0" smtClean="0"/>
              <a:t>Veranstaltungen</a:t>
            </a:r>
            <a:endParaRPr lang="de-DE" dirty="0"/>
          </a:p>
        </p:txBody>
      </p:sp>
    </p:spTree>
    <p:extLst>
      <p:ext uri="{BB962C8B-B14F-4D97-AF65-F5344CB8AC3E}">
        <p14:creationId xmlns:p14="http://schemas.microsoft.com/office/powerpoint/2010/main" val="85280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51" y="726137"/>
            <a:ext cx="3779520" cy="5327904"/>
          </a:xfrm>
          <a:prstGeom prst="rect">
            <a:avLst/>
          </a:prstGeom>
        </p:spPr>
      </p:pic>
      <p:pic>
        <p:nvPicPr>
          <p:cNvPr id="4" name="Grafik 3" descr="Coronavirus Disease 2019 (COVID-19) | Airborne Disease Surveillance  Epidemiology Program | MeCDC | Maine DHH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467" y="931639"/>
            <a:ext cx="678698" cy="684000"/>
          </a:xfrm>
          <a:prstGeom prst="rect">
            <a:avLst/>
          </a:prstGeom>
          <a:noFill/>
          <a:ln>
            <a:noFill/>
          </a:ln>
        </p:spPr>
      </p:pic>
      <p:sp>
        <p:nvSpPr>
          <p:cNvPr id="5" name="Textfeld 4"/>
          <p:cNvSpPr txBox="1"/>
          <p:nvPr/>
        </p:nvSpPr>
        <p:spPr>
          <a:xfrm flipH="1">
            <a:off x="4870635" y="726137"/>
            <a:ext cx="6559364" cy="3877985"/>
          </a:xfrm>
          <a:prstGeom prst="rect">
            <a:avLst/>
          </a:prstGeom>
          <a:noFill/>
        </p:spPr>
        <p:txBody>
          <a:bodyPr wrap="square" rtlCol="0">
            <a:spAutoFit/>
          </a:bodyPr>
          <a:lstStyle/>
          <a:p>
            <a:endParaRPr lang="de-DE" dirty="0" smtClean="0"/>
          </a:p>
          <a:p>
            <a:endParaRPr lang="de-DE" dirty="0"/>
          </a:p>
          <a:p>
            <a:r>
              <a:rPr lang="de-DE" dirty="0"/>
              <a:t>	</a:t>
            </a:r>
            <a:r>
              <a:rPr lang="de-DE" dirty="0" smtClean="0"/>
              <a:t>In weiterer Folge bremste COVID-19 allein </a:t>
            </a:r>
            <a:r>
              <a:rPr lang="de-DE" dirty="0"/>
              <a:t>im zweiten Quartal über 630 </a:t>
            </a:r>
            <a:r>
              <a:rPr lang="de-DE" dirty="0" smtClean="0"/>
              <a:t>geplante Veranstaltungen </a:t>
            </a:r>
            <a:r>
              <a:rPr lang="de-DE" dirty="0"/>
              <a:t>aus. </a:t>
            </a:r>
            <a:endParaRPr lang="de-DE" dirty="0" smtClean="0"/>
          </a:p>
          <a:p>
            <a:r>
              <a:rPr lang="de-DE" dirty="0" smtClean="0"/>
              <a:t>Insgesamt </a:t>
            </a:r>
            <a:r>
              <a:rPr lang="de-DE" sz="2400" dirty="0">
                <a:solidFill>
                  <a:srgbClr val="FFC000"/>
                </a:solidFill>
                <a:effectLst>
                  <a:outerShdw blurRad="38100" dist="38100" dir="2700000" algn="tl">
                    <a:srgbClr val="000000">
                      <a:alpha val="43137"/>
                    </a:srgbClr>
                  </a:outerShdw>
                </a:effectLst>
              </a:rPr>
              <a:t>70 von 94 </a:t>
            </a:r>
            <a:r>
              <a:rPr lang="de-DE" dirty="0" smtClean="0"/>
              <a:t>Kulturjahrprojekte waren </a:t>
            </a:r>
            <a:r>
              <a:rPr lang="de-DE" dirty="0"/>
              <a:t>in ihrer künstlerischen und wissenschaftlichen Arbeit direkt betroffen. </a:t>
            </a:r>
            <a:endParaRPr lang="de-DE" dirty="0" smtClean="0"/>
          </a:p>
          <a:p>
            <a:endParaRPr lang="de-DE" dirty="0"/>
          </a:p>
          <a:p>
            <a:endParaRPr lang="de-DE" dirty="0" smtClean="0"/>
          </a:p>
          <a:p>
            <a:endParaRPr lang="de-DE" dirty="0" smtClean="0"/>
          </a:p>
          <a:p>
            <a:r>
              <a:rPr lang="de-DE" dirty="0"/>
              <a:t>Fast </a:t>
            </a:r>
            <a:r>
              <a:rPr lang="de-DE" sz="2400" b="1" dirty="0">
                <a:solidFill>
                  <a:srgbClr val="FFC000"/>
                </a:solidFill>
                <a:effectLst>
                  <a:outerShdw blurRad="38100" dist="38100" dir="2700000" algn="tl">
                    <a:srgbClr val="000000">
                      <a:alpha val="43137"/>
                    </a:srgbClr>
                  </a:outerShdw>
                </a:effectLst>
              </a:rPr>
              <a:t>75% </a:t>
            </a:r>
            <a:r>
              <a:rPr lang="de-DE" dirty="0"/>
              <a:t>aller Projekte mussten infolge der COVID-19-Ereignisse neu planen, Probenzeiträume sowie Veranstaltungstermine oder auch </a:t>
            </a:r>
            <a:r>
              <a:rPr lang="de-DE" dirty="0" smtClean="0"/>
              <a:t>-orte </a:t>
            </a:r>
            <a:r>
              <a:rPr lang="de-DE" dirty="0"/>
              <a:t>verändern. </a:t>
            </a:r>
            <a:endParaRPr lang="de-DE" dirty="0" smtClean="0"/>
          </a:p>
          <a:p>
            <a:endParaRPr lang="de-DE"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375" y="2780126"/>
            <a:ext cx="476882" cy="432000"/>
          </a:xfrm>
          <a:prstGeom prst="rect">
            <a:avLst/>
          </a:prstGeom>
        </p:spPr>
      </p:pic>
    </p:spTree>
    <p:extLst>
      <p:ext uri="{BB962C8B-B14F-4D97-AF65-F5344CB8AC3E}">
        <p14:creationId xmlns:p14="http://schemas.microsoft.com/office/powerpoint/2010/main" val="2852249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51" y="726137"/>
            <a:ext cx="3779520" cy="5327904"/>
          </a:xfrm>
          <a:prstGeom prst="rect">
            <a:avLst/>
          </a:prstGeom>
        </p:spPr>
      </p:pic>
      <p:pic>
        <p:nvPicPr>
          <p:cNvPr id="4" name="Grafik 3" descr="Coronavirus Disease 2019 (COVID-19) | Airborne Disease Surveillance  Epidemiology Program | MeCDC | Maine DHH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467" y="931639"/>
            <a:ext cx="678698" cy="684000"/>
          </a:xfrm>
          <a:prstGeom prst="rect">
            <a:avLst/>
          </a:prstGeom>
          <a:noFill/>
          <a:ln>
            <a:noFill/>
          </a:ln>
        </p:spPr>
      </p:pic>
      <p:sp>
        <p:nvSpPr>
          <p:cNvPr id="5" name="Textfeld 4"/>
          <p:cNvSpPr txBox="1"/>
          <p:nvPr/>
        </p:nvSpPr>
        <p:spPr>
          <a:xfrm flipH="1">
            <a:off x="4870635" y="726138"/>
            <a:ext cx="6559364" cy="6740307"/>
          </a:xfrm>
          <a:prstGeom prst="rect">
            <a:avLst/>
          </a:prstGeom>
          <a:noFill/>
        </p:spPr>
        <p:txBody>
          <a:bodyPr wrap="square" rtlCol="0">
            <a:spAutoFit/>
          </a:bodyPr>
          <a:lstStyle/>
          <a:p>
            <a:endParaRPr lang="de-DE" dirty="0" smtClean="0"/>
          </a:p>
          <a:p>
            <a:endParaRPr lang="de-DE" dirty="0"/>
          </a:p>
          <a:p>
            <a:r>
              <a:rPr lang="de-DE" dirty="0"/>
              <a:t>	Das Kulturjahr wurde </a:t>
            </a:r>
            <a:r>
              <a:rPr lang="de-DE" dirty="0" err="1"/>
              <a:t>coronabedingt</a:t>
            </a:r>
            <a:r>
              <a:rPr lang="de-DE" dirty="0"/>
              <a:t> um </a:t>
            </a:r>
            <a:r>
              <a:rPr lang="de-DE" b="1" dirty="0"/>
              <a:t>neun Monate verlängert</a:t>
            </a:r>
            <a:r>
              <a:rPr lang="de-DE" dirty="0"/>
              <a:t> und mit zusätzlichen Mitteln für die Aufrechterhaltung der Infrastruktur und Dachmarke ausgestattet. </a:t>
            </a:r>
            <a:endParaRPr lang="de-DE" dirty="0" smtClean="0"/>
          </a:p>
          <a:p>
            <a:endParaRPr lang="de-DE" dirty="0"/>
          </a:p>
          <a:p>
            <a:r>
              <a:rPr lang="de-DE" dirty="0" smtClean="0"/>
              <a:t>Dank eines Sonderrichtlinienbeschlusses des Gemeinderates können frustrierte Kosten abgerechnet, der Förderzeitraum verlängert und adäquate Projektumsetzungen gültig gesetzt werden.</a:t>
            </a:r>
          </a:p>
          <a:p>
            <a:endParaRPr lang="de-DE" dirty="0"/>
          </a:p>
          <a:p>
            <a:r>
              <a:rPr lang="de-DE" dirty="0" smtClean="0"/>
              <a:t>Auch nach dem 1. </a:t>
            </a:r>
            <a:r>
              <a:rPr lang="de-DE" dirty="0" err="1" smtClean="0"/>
              <a:t>Lockdown</a:t>
            </a:r>
            <a:r>
              <a:rPr lang="de-DE" dirty="0" smtClean="0"/>
              <a:t> begleiten beständige Umplanungen, Absagen und Neukonzipierungen die </a:t>
            </a:r>
            <a:r>
              <a:rPr lang="de-DE" dirty="0" err="1" smtClean="0"/>
              <a:t>Projekteinreich</a:t>
            </a:r>
            <a:r>
              <a:rPr lang="de-DE" dirty="0" smtClean="0"/>
              <a:t>*innen annähernd den gesamten Kulturjahrprogrammzeitraum hindurch.</a:t>
            </a:r>
          </a:p>
          <a:p>
            <a:endParaRPr lang="de-DE" dirty="0"/>
          </a:p>
          <a:p>
            <a:r>
              <a:rPr lang="de-DE" dirty="0" smtClean="0"/>
              <a:t>Die gesamte Jahresdramaturgie </a:t>
            </a:r>
            <a:r>
              <a:rPr lang="de-DE" dirty="0"/>
              <a:t>mit dem Dreiklang: Symposium, Stadtfest und Abschlussgala sowie weiteren Schwerpunktsetzungen </a:t>
            </a:r>
            <a:r>
              <a:rPr lang="de-DE" dirty="0" smtClean="0"/>
              <a:t>in Programm und Marketing ist nicht umsetzbar und die Programmierung folgt den Planungsständen der Projekte respektive den Möglichkeiten zur Umsetzung entlang der jeweils aktuellen Bestimmungen.</a:t>
            </a:r>
          </a:p>
          <a:p>
            <a:endParaRPr lang="de-DE" dirty="0"/>
          </a:p>
          <a:p>
            <a:endParaRPr lang="de-DE" dirty="0" smtClean="0"/>
          </a:p>
          <a:p>
            <a:r>
              <a:rPr lang="de-DE" dirty="0" smtClean="0"/>
              <a:t>	</a:t>
            </a:r>
            <a:endParaRPr lang="de-DE" dirty="0"/>
          </a:p>
          <a:p>
            <a:endParaRPr lang="de-DE" dirty="0"/>
          </a:p>
        </p:txBody>
      </p:sp>
    </p:spTree>
    <p:extLst>
      <p:ext uri="{BB962C8B-B14F-4D97-AF65-F5344CB8AC3E}">
        <p14:creationId xmlns:p14="http://schemas.microsoft.com/office/powerpoint/2010/main" val="336222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4"/>
            <a:ext cx="10308845" cy="6876000"/>
          </a:xfrm>
          <a:prstGeom prst="rect">
            <a:avLst/>
          </a:prstGeom>
        </p:spPr>
      </p:pic>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340" y="-4191"/>
            <a:ext cx="10308845" cy="6876000"/>
          </a:xfrm>
          <a:prstGeom prst="rect">
            <a:avLst/>
          </a:prstGeom>
        </p:spPr>
      </p:pic>
      <p:sp>
        <p:nvSpPr>
          <p:cNvPr id="4" name="Rechteck 3"/>
          <p:cNvSpPr/>
          <p:nvPr/>
        </p:nvSpPr>
        <p:spPr>
          <a:xfrm>
            <a:off x="216877" y="559167"/>
            <a:ext cx="4917831" cy="2622000"/>
          </a:xfrm>
          <a:prstGeom prst="rect">
            <a:avLst/>
          </a:prstGeom>
        </p:spPr>
        <p:txBody>
          <a:bodyPr wrap="square">
            <a:spAutoFit/>
          </a:bodyPr>
          <a:lstStyle/>
          <a:p>
            <a:pPr algn="just">
              <a:lnSpc>
                <a:spcPct val="115000"/>
              </a:lnSpc>
              <a:spcAft>
                <a:spcPts val="0"/>
              </a:spcAft>
            </a:pPr>
            <a:r>
              <a:rPr lang="de-DE" dirty="0">
                <a:solidFill>
                  <a:schemeClr val="bg1"/>
                </a:solidFill>
                <a:ea typeface="Calibri" panose="020F0502020204030204" pitchFamily="34" charset="0"/>
                <a:cs typeface="Calibri" panose="020F0502020204030204" pitchFamily="34" charset="0"/>
              </a:rPr>
              <a:t>Alle 94 Projekte werden bis September 2021 umgesetzt. </a:t>
            </a:r>
            <a:endParaRPr lang="de-DE" dirty="0">
              <a:solidFill>
                <a:schemeClr val="bg1"/>
              </a:solidFill>
              <a:ea typeface="Calibri" panose="020F0502020204030204" pitchFamily="34" charset="0"/>
              <a:cs typeface="Times New Roman" panose="02020603050405020304" pitchFamily="18" charset="0"/>
            </a:endParaRPr>
          </a:p>
          <a:p>
            <a:pPr algn="just">
              <a:lnSpc>
                <a:spcPct val="115000"/>
              </a:lnSpc>
              <a:spcAft>
                <a:spcPts val="0"/>
              </a:spcAft>
            </a:pPr>
            <a:r>
              <a:rPr lang="de-DE" dirty="0">
                <a:solidFill>
                  <a:schemeClr val="bg1"/>
                </a:solidFill>
                <a:ea typeface="Calibri" panose="020F0502020204030204" pitchFamily="34" charset="0"/>
                <a:cs typeface="Calibri" panose="020F0502020204030204" pitchFamily="34" charset="0"/>
              </a:rPr>
              <a:t>  </a:t>
            </a:r>
            <a:endParaRPr lang="de-DE" dirty="0">
              <a:solidFill>
                <a:schemeClr val="bg1"/>
              </a:solidFill>
              <a:ea typeface="Calibri" panose="020F0502020204030204" pitchFamily="34" charset="0"/>
              <a:cs typeface="Times New Roman" panose="02020603050405020304" pitchFamily="18" charset="0"/>
            </a:endParaRPr>
          </a:p>
          <a:p>
            <a:pPr algn="just">
              <a:lnSpc>
                <a:spcPct val="115000"/>
              </a:lnSpc>
              <a:spcAft>
                <a:spcPts val="0"/>
              </a:spcAft>
            </a:pPr>
            <a:r>
              <a:rPr lang="de-DE" dirty="0">
                <a:solidFill>
                  <a:schemeClr val="bg1"/>
                </a:solidFill>
                <a:ea typeface="Calibri" panose="020F0502020204030204" pitchFamily="34" charset="0"/>
                <a:cs typeface="Calibri" panose="020F0502020204030204" pitchFamily="34" charset="0"/>
              </a:rPr>
              <a:t>Von Jänner – Juli 2021 fanden bisher 55 Projekte mit 480 Veranstaltungen statt.</a:t>
            </a:r>
            <a:endParaRPr lang="de-DE" dirty="0">
              <a:solidFill>
                <a:schemeClr val="bg1"/>
              </a:solidFill>
              <a:ea typeface="Calibri" panose="020F0502020204030204" pitchFamily="34" charset="0"/>
              <a:cs typeface="Times New Roman" panose="02020603050405020304" pitchFamily="18" charset="0"/>
            </a:endParaRPr>
          </a:p>
          <a:p>
            <a:pPr algn="just">
              <a:lnSpc>
                <a:spcPct val="115000"/>
              </a:lnSpc>
              <a:spcAft>
                <a:spcPts val="0"/>
              </a:spcAft>
            </a:pPr>
            <a:endParaRPr lang="de-DE" dirty="0" smtClean="0">
              <a:solidFill>
                <a:schemeClr val="bg1"/>
              </a:solidFill>
              <a:ea typeface="Calibri" panose="020F0502020204030204" pitchFamily="34" charset="0"/>
              <a:cs typeface="Calibri" panose="020F0502020204030204" pitchFamily="34" charset="0"/>
            </a:endParaRPr>
          </a:p>
          <a:p>
            <a:pPr algn="just">
              <a:lnSpc>
                <a:spcPct val="115000"/>
              </a:lnSpc>
              <a:spcAft>
                <a:spcPts val="0"/>
              </a:spcAft>
            </a:pPr>
            <a:r>
              <a:rPr lang="de-DE" dirty="0" smtClean="0">
                <a:solidFill>
                  <a:schemeClr val="bg1"/>
                </a:solidFill>
                <a:ea typeface="Calibri" panose="020F0502020204030204" pitchFamily="34" charset="0"/>
                <a:cs typeface="Calibri" panose="020F0502020204030204" pitchFamily="34" charset="0"/>
              </a:rPr>
              <a:t>Das </a:t>
            </a:r>
            <a:r>
              <a:rPr lang="de-DE" dirty="0">
                <a:solidFill>
                  <a:schemeClr val="bg1"/>
                </a:solidFill>
                <a:ea typeface="Calibri" panose="020F0502020204030204" pitchFamily="34" charset="0"/>
                <a:cs typeface="Calibri" panose="020F0502020204030204" pitchFamily="34" charset="0"/>
              </a:rPr>
              <a:t>Kulturjahr endet am 7. September 2021 mit einer Gala in den Kasematten.</a:t>
            </a:r>
            <a:endParaRPr lang="de-DE"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1899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23692" y="1122363"/>
            <a:ext cx="5744308" cy="2387600"/>
          </a:xfrm>
        </p:spPr>
        <p:txBody>
          <a:bodyPr/>
          <a:lstStyle/>
          <a:p>
            <a:pPr lvl="0" algn="l">
              <a:spcBef>
                <a:spcPts val="1000"/>
              </a:spcBef>
            </a:pPr>
            <a:r>
              <a:rPr lang="de-DE" sz="2400" b="1" dirty="0" smtClean="0">
                <a:solidFill>
                  <a:prstClr val="black"/>
                </a:solidFill>
                <a:latin typeface="Calibri" panose="020F0502020204030204"/>
                <a:ea typeface="+mn-ea"/>
                <a:cs typeface="+mn-cs"/>
              </a:rPr>
              <a:t>PROGRAMMSCHLAGLICHTER</a:t>
            </a:r>
            <a:r>
              <a:rPr lang="de-DE" sz="2400" b="1" dirty="0">
                <a:solidFill>
                  <a:prstClr val="black"/>
                </a:solidFill>
                <a:latin typeface="Calibri" panose="020F0502020204030204"/>
                <a:ea typeface="+mn-ea"/>
                <a:cs typeface="+mn-cs"/>
              </a:rPr>
              <a:t/>
            </a:r>
            <a:br>
              <a:rPr lang="de-DE" sz="2400" b="1" dirty="0">
                <a:solidFill>
                  <a:prstClr val="black"/>
                </a:solidFill>
                <a:latin typeface="Calibri" panose="020F0502020204030204"/>
                <a:ea typeface="+mn-ea"/>
                <a:cs typeface="+mn-cs"/>
              </a:rPr>
            </a:br>
            <a:r>
              <a:rPr lang="de-DE" sz="2400" dirty="0" smtClean="0">
                <a:solidFill>
                  <a:prstClr val="black"/>
                </a:solidFill>
                <a:latin typeface="Calibri" panose="020F0502020204030204"/>
                <a:ea typeface="+mn-ea"/>
                <a:cs typeface="+mn-cs"/>
              </a:rPr>
              <a:t>bis</a:t>
            </a:r>
            <a:r>
              <a:rPr lang="de-DE" sz="2400" b="1" dirty="0" smtClean="0">
                <a:solidFill>
                  <a:prstClr val="black"/>
                </a:solidFill>
                <a:latin typeface="Calibri" panose="020F0502020204030204"/>
                <a:ea typeface="+mn-ea"/>
                <a:cs typeface="+mn-cs"/>
              </a:rPr>
              <a:t> </a:t>
            </a:r>
            <a:r>
              <a:rPr lang="de-DE" sz="2400" dirty="0" smtClean="0">
                <a:solidFill>
                  <a:prstClr val="black"/>
                </a:solidFill>
                <a:latin typeface="Calibri" panose="020F0502020204030204"/>
                <a:ea typeface="+mn-ea"/>
                <a:cs typeface="+mn-cs"/>
              </a:rPr>
              <a:t>Sommer </a:t>
            </a:r>
            <a:r>
              <a:rPr lang="de-DE" sz="2400" dirty="0">
                <a:solidFill>
                  <a:prstClr val="black"/>
                </a:solidFill>
                <a:latin typeface="Calibri" panose="020F0502020204030204"/>
                <a:ea typeface="+mn-ea"/>
                <a:cs typeface="+mn-cs"/>
              </a:rPr>
              <a:t>2021</a:t>
            </a:r>
            <a:br>
              <a:rPr lang="de-DE" sz="2400" dirty="0">
                <a:solidFill>
                  <a:prstClr val="black"/>
                </a:solidFill>
                <a:latin typeface="Calibri" panose="020F0502020204030204"/>
                <a:ea typeface="+mn-ea"/>
                <a:cs typeface="+mn-cs"/>
              </a:rPr>
            </a:br>
            <a:endParaRPr lang="de-DE" dirty="0"/>
          </a:p>
        </p:txBody>
      </p:sp>
      <p:sp>
        <p:nvSpPr>
          <p:cNvPr id="3" name="Untertitel 2"/>
          <p:cNvSpPr>
            <a:spLocks noGrp="1"/>
          </p:cNvSpPr>
          <p:nvPr>
            <p:ph type="subTitle" idx="1"/>
          </p:nvPr>
        </p:nvSpPr>
        <p:spPr>
          <a:xfrm>
            <a:off x="1524000" y="4096138"/>
            <a:ext cx="9144000" cy="1516451"/>
          </a:xfrm>
        </p:spPr>
        <p:txBody>
          <a:bodyPr>
            <a:normAutofit fontScale="92500" lnSpcReduction="10000"/>
          </a:bodyPr>
          <a:lstStyle/>
          <a:p>
            <a:endParaRPr lang="de-DE" dirty="0" smtClean="0"/>
          </a:p>
          <a:p>
            <a:pPr algn="l"/>
            <a:r>
              <a:rPr lang="de-DE" sz="2100" dirty="0"/>
              <a:t>Die meisten Kulturjahr-Projekte entstehen unter aktiver Mitwirkung von Bewohnerinnen und Bewohnern der Stadt sowie mit Kooperationspartnern aus unterschiedlichsten Bereichen von Kindergärten und Schulen über das Grazer Unternehmertum und verschiedenen Wirtschaftszweigen, der Landwirtschaft bis hin zu </a:t>
            </a:r>
            <a:r>
              <a:rPr lang="de-DE" sz="2100" dirty="0" err="1" smtClean="0"/>
              <a:t>NGO`s</a:t>
            </a:r>
            <a:r>
              <a:rPr lang="de-DE" sz="2100" dirty="0" smtClean="0"/>
              <a:t>.</a:t>
            </a:r>
            <a:endParaRPr lang="de-DE" sz="2100" dirty="0"/>
          </a:p>
        </p:txBody>
      </p:sp>
      <p:pic>
        <p:nvPicPr>
          <p:cNvPr id="4" name="Grafik 3"/>
          <p:cNvPicPr/>
          <p:nvPr/>
        </p:nvPicPr>
        <p:blipFill>
          <a:blip r:embed="rId2" cstate="print">
            <a:extLst>
              <a:ext uri="{28A0092B-C50C-407E-A947-70E740481C1C}">
                <a14:useLocalDpi xmlns:a14="http://schemas.microsoft.com/office/drawing/2010/main" val="0"/>
              </a:ext>
            </a:extLst>
          </a:blip>
          <a:stretch>
            <a:fillRect/>
          </a:stretch>
        </p:blipFill>
        <p:spPr>
          <a:xfrm>
            <a:off x="362004" y="386751"/>
            <a:ext cx="4379595" cy="3416300"/>
          </a:xfrm>
          <a:prstGeom prst="rect">
            <a:avLst/>
          </a:prstGeom>
        </p:spPr>
      </p:pic>
    </p:spTree>
    <p:extLst>
      <p:ext uri="{BB962C8B-B14F-4D97-AF65-F5344CB8AC3E}">
        <p14:creationId xmlns:p14="http://schemas.microsoft.com/office/powerpoint/2010/main" val="950214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2396" y="161246"/>
            <a:ext cx="11297121" cy="2185214"/>
          </a:xfrm>
          <a:prstGeom prst="rect">
            <a:avLst/>
          </a:prstGeom>
          <a:noFill/>
        </p:spPr>
        <p:txBody>
          <a:bodyPr wrap="square" rtlCol="0">
            <a:spAutoFit/>
          </a:bodyPr>
          <a:lstStyle/>
          <a:p>
            <a:r>
              <a:rPr lang="de-DE" sz="3200" dirty="0" smtClean="0">
                <a:latin typeface="+mj-lt"/>
              </a:rPr>
              <a:t>Eröffnung 23. Jänner 2020</a:t>
            </a:r>
          </a:p>
          <a:p>
            <a:r>
              <a:rPr lang="de-DE" sz="3200" b="1" dirty="0" smtClean="0">
                <a:latin typeface="+mj-lt"/>
              </a:rPr>
              <a:t>Ganztätiges wissenschaftliches Symposium </a:t>
            </a:r>
            <a:r>
              <a:rPr lang="de-DE" sz="3200" b="1" i="1" dirty="0" smtClean="0">
                <a:latin typeface="+mj-lt"/>
              </a:rPr>
              <a:t>ZEIT für GRAZ </a:t>
            </a:r>
            <a:r>
              <a:rPr lang="de-DE" sz="3200" b="1" dirty="0" smtClean="0">
                <a:latin typeface="+mj-lt"/>
              </a:rPr>
              <a:t>und Festakt</a:t>
            </a:r>
          </a:p>
          <a:p>
            <a:r>
              <a:rPr lang="de-DE" dirty="0">
                <a:latin typeface="+mj-lt"/>
              </a:rPr>
              <a:t>386 Teilnehmer*innen beim Festakt und 950 Besucher*innen </a:t>
            </a:r>
            <a:r>
              <a:rPr lang="de-DE" dirty="0" smtClean="0">
                <a:latin typeface="+mj-lt"/>
              </a:rPr>
              <a:t>am gesamten Eröffnungswochenende mit ersten </a:t>
            </a:r>
            <a:r>
              <a:rPr lang="de-DE" dirty="0" err="1" smtClean="0">
                <a:latin typeface="+mj-lt"/>
              </a:rPr>
              <a:t>Projektsstarts</a:t>
            </a:r>
            <a:r>
              <a:rPr lang="de-DE" dirty="0" smtClean="0">
                <a:latin typeface="+mj-lt"/>
              </a:rPr>
              <a:t>.</a:t>
            </a:r>
            <a:endParaRPr lang="de-DE" dirty="0">
              <a:latin typeface="+mj-lt"/>
            </a:endParaRPr>
          </a:p>
          <a:p>
            <a:r>
              <a:rPr lang="de-DE" sz="3200" b="1" dirty="0" smtClean="0">
                <a:latin typeface="+mj-lt"/>
              </a:rPr>
              <a:t> </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96" y="2188107"/>
            <a:ext cx="5846568" cy="3948924"/>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826" y="2188107"/>
            <a:ext cx="5848395" cy="3948924"/>
          </a:xfrm>
          <a:prstGeom prst="rect">
            <a:avLst/>
          </a:prstGeom>
        </p:spPr>
      </p:pic>
      <p:sp>
        <p:nvSpPr>
          <p:cNvPr id="5" name="Fußzeilenplatzhalter 4"/>
          <p:cNvSpPr>
            <a:spLocks noGrp="1"/>
          </p:cNvSpPr>
          <p:nvPr>
            <p:ph type="ftr" sz="quarter" idx="11"/>
          </p:nvPr>
        </p:nvSpPr>
        <p:spPr>
          <a:xfrm>
            <a:off x="212395" y="6356350"/>
            <a:ext cx="6306937" cy="237881"/>
          </a:xfrm>
        </p:spPr>
        <p:txBody>
          <a:bodyPr/>
          <a:lstStyle/>
          <a:p>
            <a:pPr algn="l"/>
            <a:r>
              <a:rPr lang="de-DE" b="1" dirty="0" smtClean="0"/>
              <a:t>Internationale Medienreichweite durch Publikationen des ZEIT-Verlags: 2,87 Mill. Leser*innen</a:t>
            </a:r>
            <a:endParaRPr lang="de-DE" b="1" dirty="0"/>
          </a:p>
        </p:txBody>
      </p:sp>
      <p:sp>
        <p:nvSpPr>
          <p:cNvPr id="6" name="Foliennummernplatzhalter 5"/>
          <p:cNvSpPr>
            <a:spLocks noGrp="1"/>
          </p:cNvSpPr>
          <p:nvPr>
            <p:ph type="sldNum" sz="quarter" idx="12"/>
          </p:nvPr>
        </p:nvSpPr>
        <p:spPr/>
        <p:txBody>
          <a:bodyPr/>
          <a:lstStyle/>
          <a:p>
            <a:endParaRPr lang="de-DE" dirty="0"/>
          </a:p>
        </p:txBody>
      </p:sp>
    </p:spTree>
    <p:extLst>
      <p:ext uri="{BB962C8B-B14F-4D97-AF65-F5344CB8AC3E}">
        <p14:creationId xmlns:p14="http://schemas.microsoft.com/office/powerpoint/2010/main" val="189562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1579</Words>
  <Application>Microsoft Office PowerPoint</Application>
  <PresentationFormat>Breitbild</PresentationFormat>
  <Paragraphs>156</Paragraphs>
  <Slides>28</Slides>
  <Notes>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PROGRAMMSCHLAGLICHTER bis Sommer 2021 </vt:lpstr>
      <vt:lpstr>PowerPoint-Präsentation</vt:lpstr>
      <vt:lpstr>PowerPoint-Präsentation</vt:lpstr>
      <vt:lpstr>Kulturjahr-Sommer 2020</vt:lpstr>
      <vt:lpstr>studio ASYNCHROME Space*Object*Inbetween. Or we cannot know who will be with us August 2020 – März 2021</vt:lpstr>
      <vt:lpstr>Kulturjahr-Sommer 2020</vt:lpstr>
      <vt:lpstr>Akademie Graz Kultur inklusiv. Kooperative Strategieentwicklung für Best Practice: Inklusive Kultur Graz  Jänner 2020 – Mai 2021 </vt:lpstr>
      <vt:lpstr>PowerPoint-Präsentation</vt:lpstr>
      <vt:lpstr>Graz Museum Die Stadt als Datenfeld. Wie wir in Zukunft leben wollen  März – August 2021</vt:lpstr>
      <vt:lpstr>Breathe Earth Collective Klima-Kultur-Pavillon  April – August 2021</vt:lpstr>
      <vt:lpstr>&lt; rotor &gt; Zentrum für zeitgenössische Kunst Die Schule des Wir  April – Oktober 2021</vt:lpstr>
      <vt:lpstr>           EINORDNUNG UND was bleibt…</vt:lpstr>
      <vt:lpstr>         Mit den gesellschaftsrelevanten Projektthemen befinden wir uns am Puls der Zeit weltweiter Bemühungen um eine gedeihliche Stadtentwicklung vom Green Deal und der Leipzig-Charta der EU, bis zu den 17 Sustainable Development Goals der UN.  London plant, die weltweit erste National Park City zu werden.  Der Präsident der österr. Wirtschaftskammer, Harald Mahrer, zündet gerade die Diskussion an, ob nicht Österreich eine Green World Exhibition als Alternative oder Ergänzung (?) zur EXPO anbieten sollte.  </vt:lpstr>
      <vt:lpstr>       Dies entspricht auch dem Selbstverständnis der Grazer*innen:  Gepaart mit der allgemeinen Abfrage zum Kunstinteresse der Bevölkerung bestätigt sich de facto der Anspruch von Graz als einer Kulturstadt: Etwa drei Viertel der Menschen in Graz bewerten Kunst und Kultur als wichtigen Teil ihres Alltags und ihrer Lebensqualität (70 % der aktuell Befragten).   Für die Menschen, die einen Programmpunkt im Kulturjahr besucht haben, war es „ein schönes Erlebnis!“ Das sagen  81 % des Publikums und möchte erneut zu einer Kulturjahrveranstaltung gehen.   Mehr als ¾ der Befragten erwarten sich sogar, dass auch nach dem Kulturjahr Veranstaltungen zu wichtigen Themen unserer Zeit fortgesetzt werden.  (Marktforschung zur Halbzeit des coronabeschnittenen Programms MResearch OKTOBER 2020)  </vt:lpstr>
      <vt:lpstr>PowerPoint-Präsentation</vt:lpstr>
      <vt:lpstr>           Parameter zu Beginn:</vt:lpstr>
      <vt:lpstr> Nach Aussen strahlen  Output-Parameter Publikationen (24) und Filme (66)   Presseecho positiv: Medienbeobachtung seit Beginn an bis heute 530 Treffer zum Kulturjahr in den Pressemitteilungen; Radiofeatures z.B. Ö1, Landesschauberichte, Kulturmontag ORF2 sowie internationale Berichte u.a. auf 3sat (kulturzeit)…  Social Media-Reichweite, allein von den bisher knapp 30 abgeschlossenen (!) Projekten bei 65.341 Personen  </vt:lpstr>
      <vt:lpstr> Nach Innen stärken  Im Sinne einer Vitalisierung der Kulturlandschaft, um Graz auch in Zukunft als Kulturstadt im österreichweiten Städteranking etabliert zu halten, darf man nicht den stärkenden Effekt übersehen, den die Kulturjahrstruktur auf die Berufsgruppe der Kunst- und Wissenschaftsschaffenden ausübt, in dem sie weit über eine temporäre In-Arbeit-Setzung hinaus, zur Netzwerkbildung motiviert und dadurch auch künftige Arbeitsbeziehungen sowie künstlerisch bereichernde, also qualitätssteigernde inhaltliche Auseinandersetzungen evoziert.  </vt:lpstr>
      <vt:lpstr> Was bleibt…Kultur als Gesellschaftsentwicklung  Das Kulturjahr hat zahlreiche Kooperationen und Kollaborationen hervorgebracht, welche auch nach dem Kulturjahr noch lange nachwirken werden.   Dies können zum einen auch nach dem Kulturjahr noch sichtbare, ganz konkrete Objekte im Grazer Alltag sein (bsp. die Schwimminstallation an der Grünangerbucht), zum anderen bewirkt die intensive Auseinandersetzung aber v.a. eine nachhaltige Bewusstseinsbildung in der Bevölkerung zu den dringlichen Themen unserer Zeit.   </vt:lpstr>
      <vt:lpstr>    </vt:lpstr>
      <vt:lpstr>PowerPoint-Präsentation</vt:lpstr>
    </vt:vector>
  </TitlesOfParts>
  <Company>Haus Graz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Lesky Sara</dc:creator>
  <cp:lastModifiedBy>Mayer Christian</cp:lastModifiedBy>
  <cp:revision>99</cp:revision>
  <dcterms:created xsi:type="dcterms:W3CDTF">2020-08-27T07:59:55Z</dcterms:created>
  <dcterms:modified xsi:type="dcterms:W3CDTF">2021-08-06T09:07:46Z</dcterms:modified>
</cp:coreProperties>
</file>